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4" r:id="rId5"/>
    <p:sldId id="308" r:id="rId6"/>
    <p:sldId id="307" r:id="rId7"/>
    <p:sldId id="309" r:id="rId8"/>
    <p:sldId id="310" r:id="rId9"/>
    <p:sldId id="311" r:id="rId10"/>
    <p:sldId id="313" r:id="rId11"/>
    <p:sldId id="314" r:id="rId12"/>
    <p:sldId id="315" r:id="rId13"/>
    <p:sldId id="312" r:id="rId14"/>
    <p:sldId id="31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9E4"/>
    <a:srgbClr val="18B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F727B-9D2C-43E5-8A73-07D34E722663}" v="372" dt="2025-10-10T10:53:45.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5033" autoAdjust="0"/>
  </p:normalViewPr>
  <p:slideViewPr>
    <p:cSldViewPr snapToGrid="0">
      <p:cViewPr varScale="1">
        <p:scale>
          <a:sx n="82" d="100"/>
          <a:sy n="82"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choudhari" userId="b03a36227a7cfcc2" providerId="LiveId" clId="{896E3FDA-B444-4327-9BC6-04CA6BC7FC07}"/>
    <pc:docChg chg="undo custSel addSld delSld">
      <pc:chgData name="sanskar choudhari" userId="b03a36227a7cfcc2" providerId="LiveId" clId="{896E3FDA-B444-4327-9BC6-04CA6BC7FC07}" dt="2025-10-10T11:24:42.186" v="31" actId="47"/>
      <pc:docMkLst>
        <pc:docMk/>
      </pc:docMkLst>
      <pc:sldChg chg="add del">
        <pc:chgData name="sanskar choudhari" userId="b03a36227a7cfcc2" providerId="LiveId" clId="{896E3FDA-B444-4327-9BC6-04CA6BC7FC07}" dt="2025-10-10T11:24:36.158" v="26" actId="47"/>
        <pc:sldMkLst>
          <pc:docMk/>
          <pc:sldMk cId="3806971070" sldId="316"/>
        </pc:sldMkLst>
      </pc:sldChg>
      <pc:sldChg chg="del">
        <pc:chgData name="sanskar choudhari" userId="b03a36227a7cfcc2" providerId="LiveId" clId="{896E3FDA-B444-4327-9BC6-04CA6BC7FC07}" dt="2025-10-10T11:24:42.186" v="31" actId="47"/>
        <pc:sldMkLst>
          <pc:docMk/>
          <pc:sldMk cId="2057710593" sldId="317"/>
        </pc:sldMkLst>
      </pc:sldChg>
      <pc:sldChg chg="del">
        <pc:chgData name="sanskar choudhari" userId="b03a36227a7cfcc2" providerId="LiveId" clId="{896E3FDA-B444-4327-9BC6-04CA6BC7FC07}" dt="2025-10-10T11:24:41.003" v="30" actId="47"/>
        <pc:sldMkLst>
          <pc:docMk/>
          <pc:sldMk cId="2705845473" sldId="318"/>
        </pc:sldMkLst>
      </pc:sldChg>
      <pc:sldChg chg="del">
        <pc:chgData name="sanskar choudhari" userId="b03a36227a7cfcc2" providerId="LiveId" clId="{896E3FDA-B444-4327-9BC6-04CA6BC7FC07}" dt="2025-10-10T11:24:39.926" v="29" actId="47"/>
        <pc:sldMkLst>
          <pc:docMk/>
          <pc:sldMk cId="1053697357" sldId="319"/>
        </pc:sldMkLst>
      </pc:sldChg>
      <pc:sldChg chg="del">
        <pc:chgData name="sanskar choudhari" userId="b03a36227a7cfcc2" providerId="LiveId" clId="{896E3FDA-B444-4327-9BC6-04CA6BC7FC07}" dt="2025-10-10T11:24:39.097" v="28" actId="47"/>
        <pc:sldMkLst>
          <pc:docMk/>
          <pc:sldMk cId="4052325943" sldId="320"/>
        </pc:sldMkLst>
      </pc:sldChg>
      <pc:sldChg chg="del">
        <pc:chgData name="sanskar choudhari" userId="b03a36227a7cfcc2" providerId="LiveId" clId="{896E3FDA-B444-4327-9BC6-04CA6BC7FC07}" dt="2025-10-10T11:24:38.182" v="27" actId="47"/>
        <pc:sldMkLst>
          <pc:docMk/>
          <pc:sldMk cId="4158040944" sldId="321"/>
        </pc:sldMkLst>
      </pc:sldChg>
      <pc:sldChg chg="del">
        <pc:chgData name="sanskar choudhari" userId="b03a36227a7cfcc2" providerId="LiveId" clId="{896E3FDA-B444-4327-9BC6-04CA6BC7FC07}" dt="2025-10-10T11:24:33.290" v="24" actId="47"/>
        <pc:sldMkLst>
          <pc:docMk/>
          <pc:sldMk cId="44010250" sldId="324"/>
        </pc:sldMkLst>
      </pc:sldChg>
      <pc:sldChg chg="del">
        <pc:chgData name="sanskar choudhari" userId="b03a36227a7cfcc2" providerId="LiveId" clId="{896E3FDA-B444-4327-9BC6-04CA6BC7FC07}" dt="2025-10-10T11:24:32.588" v="23" actId="47"/>
        <pc:sldMkLst>
          <pc:docMk/>
          <pc:sldMk cId="1374401087" sldId="325"/>
        </pc:sldMkLst>
      </pc:sldChg>
      <pc:sldChg chg="del">
        <pc:chgData name="sanskar choudhari" userId="b03a36227a7cfcc2" providerId="LiveId" clId="{896E3FDA-B444-4327-9BC6-04CA6BC7FC07}" dt="2025-10-10T11:24:31.742" v="22" actId="47"/>
        <pc:sldMkLst>
          <pc:docMk/>
          <pc:sldMk cId="782948529" sldId="326"/>
        </pc:sldMkLst>
      </pc:sldChg>
      <pc:sldChg chg="del">
        <pc:chgData name="sanskar choudhari" userId="b03a36227a7cfcc2" providerId="LiveId" clId="{896E3FDA-B444-4327-9BC6-04CA6BC7FC07}" dt="2025-10-10T11:24:31.071" v="21" actId="47"/>
        <pc:sldMkLst>
          <pc:docMk/>
          <pc:sldMk cId="3417524682" sldId="327"/>
        </pc:sldMkLst>
      </pc:sldChg>
      <pc:sldChg chg="del">
        <pc:chgData name="sanskar choudhari" userId="b03a36227a7cfcc2" providerId="LiveId" clId="{896E3FDA-B444-4327-9BC6-04CA6BC7FC07}" dt="2025-10-10T11:24:30.352" v="20" actId="47"/>
        <pc:sldMkLst>
          <pc:docMk/>
          <pc:sldMk cId="1562747240" sldId="328"/>
        </pc:sldMkLst>
      </pc:sldChg>
      <pc:sldChg chg="del">
        <pc:chgData name="sanskar choudhari" userId="b03a36227a7cfcc2" providerId="LiveId" clId="{896E3FDA-B444-4327-9BC6-04CA6BC7FC07}" dt="2025-10-10T11:24:29.575" v="19" actId="47"/>
        <pc:sldMkLst>
          <pc:docMk/>
          <pc:sldMk cId="475783827" sldId="329"/>
        </pc:sldMkLst>
      </pc:sldChg>
      <pc:sldChg chg="del">
        <pc:chgData name="sanskar choudhari" userId="b03a36227a7cfcc2" providerId="LiveId" clId="{896E3FDA-B444-4327-9BC6-04CA6BC7FC07}" dt="2025-10-10T11:24:25.960" v="16" actId="47"/>
        <pc:sldMkLst>
          <pc:docMk/>
          <pc:sldMk cId="1348517837" sldId="330"/>
        </pc:sldMkLst>
      </pc:sldChg>
      <pc:sldChg chg="del">
        <pc:chgData name="sanskar choudhari" userId="b03a36227a7cfcc2" providerId="LiveId" clId="{896E3FDA-B444-4327-9BC6-04CA6BC7FC07}" dt="2025-10-10T11:24:28.677" v="18" actId="47"/>
        <pc:sldMkLst>
          <pc:docMk/>
          <pc:sldMk cId="3386268532" sldId="331"/>
        </pc:sldMkLst>
      </pc:sldChg>
      <pc:sldChg chg="del">
        <pc:chgData name="sanskar choudhari" userId="b03a36227a7cfcc2" providerId="LiveId" clId="{896E3FDA-B444-4327-9BC6-04CA6BC7FC07}" dt="2025-10-10T11:24:27.755" v="17" actId="47"/>
        <pc:sldMkLst>
          <pc:docMk/>
          <pc:sldMk cId="3796389055" sldId="332"/>
        </pc:sldMkLst>
      </pc:sldChg>
      <pc:sldChg chg="del">
        <pc:chgData name="sanskar choudhari" userId="b03a36227a7cfcc2" providerId="LiveId" clId="{896E3FDA-B444-4327-9BC6-04CA6BC7FC07}" dt="2025-10-10T11:24:23.922" v="15" actId="47"/>
        <pc:sldMkLst>
          <pc:docMk/>
          <pc:sldMk cId="3939773849" sldId="333"/>
        </pc:sldMkLst>
      </pc:sldChg>
      <pc:sldChg chg="del">
        <pc:chgData name="sanskar choudhari" userId="b03a36227a7cfcc2" providerId="LiveId" clId="{896E3FDA-B444-4327-9BC6-04CA6BC7FC07}" dt="2025-10-10T11:24:23.198" v="14" actId="47"/>
        <pc:sldMkLst>
          <pc:docMk/>
          <pc:sldMk cId="4080870961" sldId="334"/>
        </pc:sldMkLst>
      </pc:sldChg>
      <pc:sldChg chg="del">
        <pc:chgData name="sanskar choudhari" userId="b03a36227a7cfcc2" providerId="LiveId" clId="{896E3FDA-B444-4327-9BC6-04CA6BC7FC07}" dt="2025-10-10T11:24:22.473" v="13" actId="47"/>
        <pc:sldMkLst>
          <pc:docMk/>
          <pc:sldMk cId="2079002151" sldId="335"/>
        </pc:sldMkLst>
      </pc:sldChg>
      <pc:sldChg chg="del">
        <pc:chgData name="sanskar choudhari" userId="b03a36227a7cfcc2" providerId="LiveId" clId="{896E3FDA-B444-4327-9BC6-04CA6BC7FC07}" dt="2025-10-10T11:24:21.764" v="12" actId="47"/>
        <pc:sldMkLst>
          <pc:docMk/>
          <pc:sldMk cId="694145462" sldId="336"/>
        </pc:sldMkLst>
      </pc:sldChg>
      <pc:sldChg chg="del">
        <pc:chgData name="sanskar choudhari" userId="b03a36227a7cfcc2" providerId="LiveId" clId="{896E3FDA-B444-4327-9BC6-04CA6BC7FC07}" dt="2025-10-10T11:24:21.023" v="11" actId="47"/>
        <pc:sldMkLst>
          <pc:docMk/>
          <pc:sldMk cId="2990301796" sldId="337"/>
        </pc:sldMkLst>
      </pc:sldChg>
      <pc:sldChg chg="del">
        <pc:chgData name="sanskar choudhari" userId="b03a36227a7cfcc2" providerId="LiveId" clId="{896E3FDA-B444-4327-9BC6-04CA6BC7FC07}" dt="2025-10-10T11:24:20.254" v="10" actId="47"/>
        <pc:sldMkLst>
          <pc:docMk/>
          <pc:sldMk cId="3530698558" sldId="338"/>
        </pc:sldMkLst>
      </pc:sldChg>
      <pc:sldChg chg="del">
        <pc:chgData name="sanskar choudhari" userId="b03a36227a7cfcc2" providerId="LiveId" clId="{896E3FDA-B444-4327-9BC6-04CA6BC7FC07}" dt="2025-10-10T11:24:19.537" v="9" actId="47"/>
        <pc:sldMkLst>
          <pc:docMk/>
          <pc:sldMk cId="2267048446" sldId="339"/>
        </pc:sldMkLst>
      </pc:sldChg>
      <pc:sldChg chg="del">
        <pc:chgData name="sanskar choudhari" userId="b03a36227a7cfcc2" providerId="LiveId" clId="{896E3FDA-B444-4327-9BC6-04CA6BC7FC07}" dt="2025-10-10T11:24:18.362" v="8" actId="47"/>
        <pc:sldMkLst>
          <pc:docMk/>
          <pc:sldMk cId="2069909351" sldId="340"/>
        </pc:sldMkLst>
      </pc:sldChg>
      <pc:sldChg chg="del">
        <pc:chgData name="sanskar choudhari" userId="b03a36227a7cfcc2" providerId="LiveId" clId="{896E3FDA-B444-4327-9BC6-04CA6BC7FC07}" dt="2025-10-10T11:24:16.515" v="7" actId="47"/>
        <pc:sldMkLst>
          <pc:docMk/>
          <pc:sldMk cId="3984894603" sldId="342"/>
        </pc:sldMkLst>
      </pc:sldChg>
      <pc:sldChg chg="del">
        <pc:chgData name="sanskar choudhari" userId="b03a36227a7cfcc2" providerId="LiveId" clId="{896E3FDA-B444-4327-9BC6-04CA6BC7FC07}" dt="2025-10-10T11:24:15.743" v="6" actId="47"/>
        <pc:sldMkLst>
          <pc:docMk/>
          <pc:sldMk cId="2926121533" sldId="343"/>
        </pc:sldMkLst>
      </pc:sldChg>
      <pc:sldChg chg="del">
        <pc:chgData name="sanskar choudhari" userId="b03a36227a7cfcc2" providerId="LiveId" clId="{896E3FDA-B444-4327-9BC6-04CA6BC7FC07}" dt="2025-10-10T11:24:14.978" v="5" actId="47"/>
        <pc:sldMkLst>
          <pc:docMk/>
          <pc:sldMk cId="222692350" sldId="344"/>
        </pc:sldMkLst>
      </pc:sldChg>
      <pc:sldChg chg="del">
        <pc:chgData name="sanskar choudhari" userId="b03a36227a7cfcc2" providerId="LiveId" clId="{896E3FDA-B444-4327-9BC6-04CA6BC7FC07}" dt="2025-10-10T11:24:14.178" v="4" actId="47"/>
        <pc:sldMkLst>
          <pc:docMk/>
          <pc:sldMk cId="1016525949" sldId="345"/>
        </pc:sldMkLst>
      </pc:sldChg>
      <pc:sldChg chg="del">
        <pc:chgData name="sanskar choudhari" userId="b03a36227a7cfcc2" providerId="LiveId" clId="{896E3FDA-B444-4327-9BC6-04CA6BC7FC07}" dt="2025-10-10T11:24:12.589" v="2" actId="47"/>
        <pc:sldMkLst>
          <pc:docMk/>
          <pc:sldMk cId="1008558515" sldId="346"/>
        </pc:sldMkLst>
      </pc:sldChg>
      <pc:sldChg chg="del">
        <pc:chgData name="sanskar choudhari" userId="b03a36227a7cfcc2" providerId="LiveId" clId="{896E3FDA-B444-4327-9BC6-04CA6BC7FC07}" dt="2025-10-10T11:24:11.795" v="1" actId="47"/>
        <pc:sldMkLst>
          <pc:docMk/>
          <pc:sldMk cId="1241495694" sldId="347"/>
        </pc:sldMkLst>
      </pc:sldChg>
      <pc:sldChg chg="del">
        <pc:chgData name="sanskar choudhari" userId="b03a36227a7cfcc2" providerId="LiveId" clId="{896E3FDA-B444-4327-9BC6-04CA6BC7FC07}" dt="2025-10-10T11:24:10.526" v="0" actId="47"/>
        <pc:sldMkLst>
          <pc:docMk/>
          <pc:sldMk cId="3235926880" sldId="348"/>
        </pc:sldMkLst>
      </pc:sldChg>
      <pc:sldChg chg="del">
        <pc:chgData name="sanskar choudhari" userId="b03a36227a7cfcc2" providerId="LiveId" clId="{896E3FDA-B444-4327-9BC6-04CA6BC7FC07}" dt="2025-10-10T11:24:13.406" v="3" actId="47"/>
        <pc:sldMkLst>
          <pc:docMk/>
          <pc:sldMk cId="1004078253" sldId="34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2ED15-3F26-49C5-B85C-4B7C7C33A15A}" type="doc">
      <dgm:prSet loTypeId="urn:microsoft.com/office/officeart/2009/layout/CircleArrowProcess" loCatId="cycle" qsTypeId="urn:microsoft.com/office/officeart/2005/8/quickstyle/simple1" qsCatId="simple" csTypeId="urn:microsoft.com/office/officeart/2005/8/colors/colorful5" csCatId="colorful" phldr="1"/>
      <dgm:spPr/>
      <dgm:t>
        <a:bodyPr/>
        <a:lstStyle/>
        <a:p>
          <a:endParaRPr lang="en-IN"/>
        </a:p>
      </dgm:t>
    </dgm:pt>
    <dgm:pt modelId="{C6A2BB26-8A21-4700-A9C4-3B89D124466A}">
      <dgm:prSet phldrT="[Text]"/>
      <dgm:spPr/>
      <dgm:t>
        <a:bodyPr/>
        <a:lstStyle/>
        <a:p>
          <a:pPr>
            <a:buNone/>
          </a:pPr>
          <a:r>
            <a:rPr lang="en-IN" b="1" dirty="0">
              <a:latin typeface="Arial Black" panose="020B0A04020102020204" pitchFamily="34" charset="0"/>
            </a:rPr>
            <a:t>IMPACT</a:t>
          </a:r>
          <a:endParaRPr lang="en-IN" dirty="0">
            <a:latin typeface="Arial Black" panose="020B0A04020102020204" pitchFamily="34" charset="0"/>
          </a:endParaRPr>
        </a:p>
      </dgm:t>
    </dgm:pt>
    <dgm:pt modelId="{C5A790C1-AD6B-4BB1-A848-9CAF4078DD73}" type="parTrans" cxnId="{C01191D1-5E6C-43D2-BA15-17B348E50F31}">
      <dgm:prSet/>
      <dgm:spPr/>
      <dgm:t>
        <a:bodyPr/>
        <a:lstStyle/>
        <a:p>
          <a:endParaRPr lang="en-IN"/>
        </a:p>
      </dgm:t>
    </dgm:pt>
    <dgm:pt modelId="{475B397C-4202-4D3D-8274-BAC566E9F779}" type="sibTrans" cxnId="{C01191D1-5E6C-43D2-BA15-17B348E50F31}">
      <dgm:prSet/>
      <dgm:spPr/>
      <dgm:t>
        <a:bodyPr/>
        <a:lstStyle/>
        <a:p>
          <a:endParaRPr lang="en-IN"/>
        </a:p>
      </dgm:t>
    </dgm:pt>
    <dgm:pt modelId="{38FA5454-F81A-4B60-ACDD-56546690B4E6}">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Enabled restaurants to track customer satisfaction more effectively.</a:t>
          </a:r>
          <a:endParaRPr lang="en-IN" sz="1600" b="0" dirty="0">
            <a:latin typeface="Poppins Medium" panose="00000600000000000000" pitchFamily="2" charset="0"/>
            <a:cs typeface="Poppins Medium" panose="00000600000000000000" pitchFamily="2" charset="0"/>
          </a:endParaRPr>
        </a:p>
      </dgm:t>
    </dgm:pt>
    <dgm:pt modelId="{4A6259BB-149E-4258-A893-6A3E39AB39EC}" type="parTrans" cxnId="{B01AF64B-0146-4C0F-BD94-A804531B4BF7}">
      <dgm:prSet/>
      <dgm:spPr/>
      <dgm:t>
        <a:bodyPr/>
        <a:lstStyle/>
        <a:p>
          <a:endParaRPr lang="en-IN"/>
        </a:p>
      </dgm:t>
    </dgm:pt>
    <dgm:pt modelId="{F63CED5C-905D-4BD1-9530-099DD4569E14}" type="sibTrans" cxnId="{B01AF64B-0146-4C0F-BD94-A804531B4BF7}">
      <dgm:prSet/>
      <dgm:spPr/>
      <dgm:t>
        <a:bodyPr/>
        <a:lstStyle/>
        <a:p>
          <a:endParaRPr lang="en-IN"/>
        </a:p>
      </dgm:t>
    </dgm:pt>
    <dgm:pt modelId="{74D48E73-87B7-4581-9708-755EFE3AE8FE}">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Highlighted seasonal and regional food trends</a:t>
          </a:r>
          <a:endParaRPr lang="en-IN" sz="1600" b="0" dirty="0">
            <a:latin typeface="Poppins Medium" panose="00000600000000000000" pitchFamily="2" charset="0"/>
            <a:cs typeface="Poppins Medium" panose="00000600000000000000" pitchFamily="2" charset="0"/>
          </a:endParaRPr>
        </a:p>
      </dgm:t>
    </dgm:pt>
    <dgm:pt modelId="{7DDE89D1-FD49-438E-B510-BAC584855B17}" type="parTrans" cxnId="{93BD7291-32C3-4269-87DC-AE23F6B71F04}">
      <dgm:prSet/>
      <dgm:spPr/>
      <dgm:t>
        <a:bodyPr/>
        <a:lstStyle/>
        <a:p>
          <a:endParaRPr lang="en-IN"/>
        </a:p>
      </dgm:t>
    </dgm:pt>
    <dgm:pt modelId="{987C1EE5-6B4B-4402-8EE9-FEEF9B1FC6B7}" type="sibTrans" cxnId="{93BD7291-32C3-4269-87DC-AE23F6B71F04}">
      <dgm:prSet/>
      <dgm:spPr/>
      <dgm:t>
        <a:bodyPr/>
        <a:lstStyle/>
        <a:p>
          <a:endParaRPr lang="en-IN"/>
        </a:p>
      </dgm:t>
    </dgm:pt>
    <dgm:pt modelId="{0D44451A-E798-4B9A-A13A-F61625B101FA}">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Identified problem areas (e.g., low ratings due to delivery issues).</a:t>
          </a:r>
          <a:endParaRPr lang="en-IN" sz="1600" b="0" dirty="0">
            <a:latin typeface="Poppins Medium" panose="00000600000000000000" pitchFamily="2" charset="0"/>
            <a:cs typeface="Poppins Medium" panose="00000600000000000000" pitchFamily="2" charset="0"/>
          </a:endParaRPr>
        </a:p>
      </dgm:t>
    </dgm:pt>
    <dgm:pt modelId="{74DDFE17-7844-4E27-B458-C0666C702CD9}" type="parTrans" cxnId="{28DC6EB7-669D-43A0-88B6-18968F07A1AD}">
      <dgm:prSet/>
      <dgm:spPr/>
      <dgm:t>
        <a:bodyPr/>
        <a:lstStyle/>
        <a:p>
          <a:endParaRPr lang="en-IN"/>
        </a:p>
      </dgm:t>
    </dgm:pt>
    <dgm:pt modelId="{5A643E00-AC45-4D87-9FB2-D647EF218BE3}" type="sibTrans" cxnId="{28DC6EB7-669D-43A0-88B6-18968F07A1AD}">
      <dgm:prSet/>
      <dgm:spPr/>
      <dgm:t>
        <a:bodyPr/>
        <a:lstStyle/>
        <a:p>
          <a:endParaRPr lang="en-IN"/>
        </a:p>
      </dgm:t>
    </dgm:pt>
    <dgm:pt modelId="{BB866089-1F99-45E9-AB4E-A1452297AFD9}">
      <dgm:prSet phldrT="[Text]" custT="1"/>
      <dgm:spPr/>
      <dgm:t>
        <a:bodyPr/>
        <a:lstStyle/>
        <a:p>
          <a:pPr>
            <a:buFont typeface="Wingdings" panose="05000000000000000000" pitchFamily="2" charset="2"/>
            <a:buChar char="ü"/>
          </a:pPr>
          <a:r>
            <a:rPr lang="en-US" sz="1600" b="0" dirty="0">
              <a:latin typeface="Poppins Medium" panose="00000600000000000000" pitchFamily="2" charset="0"/>
              <a:cs typeface="Poppins Medium" panose="00000600000000000000" pitchFamily="2" charset="0"/>
            </a:rPr>
            <a:t>Provided a data-driven decision-making tool for food businesses.</a:t>
          </a:r>
          <a:endParaRPr lang="en-IN" sz="1600" b="0" dirty="0">
            <a:latin typeface="Poppins Medium" panose="00000600000000000000" pitchFamily="2" charset="0"/>
            <a:cs typeface="Poppins Medium" panose="00000600000000000000" pitchFamily="2" charset="0"/>
          </a:endParaRPr>
        </a:p>
      </dgm:t>
    </dgm:pt>
    <dgm:pt modelId="{27F01548-1482-45CB-93A5-8ED3FEFA8526}" type="parTrans" cxnId="{D09C1926-FE50-44C4-A264-D1DE037B28E3}">
      <dgm:prSet/>
      <dgm:spPr/>
      <dgm:t>
        <a:bodyPr/>
        <a:lstStyle/>
        <a:p>
          <a:endParaRPr lang="en-IN"/>
        </a:p>
      </dgm:t>
    </dgm:pt>
    <dgm:pt modelId="{E47B5DA4-F382-445F-B2A0-E3EBA6EB8167}" type="sibTrans" cxnId="{D09C1926-FE50-44C4-A264-D1DE037B28E3}">
      <dgm:prSet/>
      <dgm:spPr/>
      <dgm:t>
        <a:bodyPr/>
        <a:lstStyle/>
        <a:p>
          <a:endParaRPr lang="en-IN"/>
        </a:p>
      </dgm:t>
    </dgm:pt>
    <dgm:pt modelId="{AC5C1B01-FC7A-49F9-AD90-1FAA66B5B2C6}">
      <dgm:prSet phldrT="[Text]" custT="1"/>
      <dgm:spPr/>
      <dgm:t>
        <a:bodyPr/>
        <a:lstStyle/>
        <a:p>
          <a:pPr>
            <a:buFont typeface="Wingdings" panose="05000000000000000000" pitchFamily="2" charset="2"/>
            <a:buNone/>
          </a:pPr>
          <a:endParaRPr lang="en-IN" sz="1600" b="0" dirty="0">
            <a:latin typeface="Poppins Medium" panose="00000600000000000000" pitchFamily="2" charset="0"/>
            <a:cs typeface="Poppins Medium" panose="00000600000000000000" pitchFamily="2" charset="0"/>
          </a:endParaRPr>
        </a:p>
      </dgm:t>
    </dgm:pt>
    <dgm:pt modelId="{BDBF4EC3-9705-4AF3-B321-F5198FF5A3DA}" type="parTrans" cxnId="{EBBB7C76-5A34-4738-9884-EB493C6A55BD}">
      <dgm:prSet/>
      <dgm:spPr/>
      <dgm:t>
        <a:bodyPr/>
        <a:lstStyle/>
        <a:p>
          <a:endParaRPr lang="en-IN"/>
        </a:p>
      </dgm:t>
    </dgm:pt>
    <dgm:pt modelId="{C44F4213-68F7-4101-BB9D-8F82C746435E}" type="sibTrans" cxnId="{EBBB7C76-5A34-4738-9884-EB493C6A55BD}">
      <dgm:prSet/>
      <dgm:spPr/>
      <dgm:t>
        <a:bodyPr/>
        <a:lstStyle/>
        <a:p>
          <a:endParaRPr lang="en-IN"/>
        </a:p>
      </dgm:t>
    </dgm:pt>
    <dgm:pt modelId="{6E710DF5-6893-45E2-84B1-7119D78F18AC}">
      <dgm:prSet phldrT="[Text]" custT="1"/>
      <dgm:spPr/>
      <dgm:t>
        <a:bodyPr/>
        <a:lstStyle/>
        <a:p>
          <a:pPr>
            <a:buFont typeface="Wingdings" panose="05000000000000000000" pitchFamily="2" charset="2"/>
            <a:buNone/>
          </a:pPr>
          <a:endParaRPr lang="en-IN" sz="1600" b="0" dirty="0">
            <a:latin typeface="Poppins Medium" panose="00000600000000000000" pitchFamily="2" charset="0"/>
            <a:cs typeface="Poppins Medium" panose="00000600000000000000" pitchFamily="2" charset="0"/>
          </a:endParaRPr>
        </a:p>
      </dgm:t>
    </dgm:pt>
    <dgm:pt modelId="{786DCB1D-B0F8-4C76-ADA7-9521D0586AAE}" type="parTrans" cxnId="{7D927944-F0F1-4284-A59F-93B4923BE2B7}">
      <dgm:prSet/>
      <dgm:spPr/>
      <dgm:t>
        <a:bodyPr/>
        <a:lstStyle/>
        <a:p>
          <a:endParaRPr lang="en-IN"/>
        </a:p>
      </dgm:t>
    </dgm:pt>
    <dgm:pt modelId="{7D6D5433-5C8C-46E7-A3A1-3003E2E50157}" type="sibTrans" cxnId="{7D927944-F0F1-4284-A59F-93B4923BE2B7}">
      <dgm:prSet/>
      <dgm:spPr/>
      <dgm:t>
        <a:bodyPr/>
        <a:lstStyle/>
        <a:p>
          <a:endParaRPr lang="en-IN"/>
        </a:p>
      </dgm:t>
    </dgm:pt>
    <dgm:pt modelId="{1597CD2F-B8E8-49E2-B63B-91013B74D934}">
      <dgm:prSet phldrT="[Text]" custT="1"/>
      <dgm:spPr/>
      <dgm:t>
        <a:bodyPr/>
        <a:lstStyle/>
        <a:p>
          <a:pPr>
            <a:buFont typeface="Wingdings" panose="05000000000000000000" pitchFamily="2" charset="2"/>
            <a:buNone/>
          </a:pPr>
          <a:endParaRPr lang="en-IN" sz="1600" b="0" dirty="0">
            <a:latin typeface="Poppins Medium" panose="00000600000000000000" pitchFamily="2" charset="0"/>
            <a:cs typeface="Poppins Medium" panose="00000600000000000000" pitchFamily="2" charset="0"/>
          </a:endParaRPr>
        </a:p>
      </dgm:t>
    </dgm:pt>
    <dgm:pt modelId="{1768DBF0-EDF1-45B7-933D-0895CC1F82AE}" type="parTrans" cxnId="{18AD8982-8917-4DE1-85AA-4B1E5A5F7BA4}">
      <dgm:prSet/>
      <dgm:spPr/>
      <dgm:t>
        <a:bodyPr/>
        <a:lstStyle/>
        <a:p>
          <a:endParaRPr lang="en-IN"/>
        </a:p>
      </dgm:t>
    </dgm:pt>
    <dgm:pt modelId="{89A6C46D-9D24-43C9-9FDE-18DCC4AB15AF}" type="sibTrans" cxnId="{18AD8982-8917-4DE1-85AA-4B1E5A5F7BA4}">
      <dgm:prSet/>
      <dgm:spPr/>
      <dgm:t>
        <a:bodyPr/>
        <a:lstStyle/>
        <a:p>
          <a:endParaRPr lang="en-IN"/>
        </a:p>
      </dgm:t>
    </dgm:pt>
    <dgm:pt modelId="{F6C374FD-CD87-495E-9D1F-9323A0C44EFE}" type="pres">
      <dgm:prSet presAssocID="{4412ED15-3F26-49C5-B85C-4B7C7C33A15A}" presName="Name0" presStyleCnt="0">
        <dgm:presLayoutVars>
          <dgm:chMax val="7"/>
          <dgm:chPref val="7"/>
          <dgm:dir/>
          <dgm:animLvl val="lvl"/>
        </dgm:presLayoutVars>
      </dgm:prSet>
      <dgm:spPr/>
    </dgm:pt>
    <dgm:pt modelId="{7E99614F-06B6-4D85-87AA-1BF77FE3E44A}" type="pres">
      <dgm:prSet presAssocID="{C6A2BB26-8A21-4700-A9C4-3B89D124466A}" presName="Accent1" presStyleCnt="0"/>
      <dgm:spPr/>
    </dgm:pt>
    <dgm:pt modelId="{02895C89-B04C-4C6C-92E1-17F9CA89E66F}" type="pres">
      <dgm:prSet presAssocID="{C6A2BB26-8A21-4700-A9C4-3B89D124466A}" presName="Accent" presStyleLbl="node1" presStyleIdx="0" presStyleCnt="1"/>
      <dgm:spPr/>
    </dgm:pt>
    <dgm:pt modelId="{4C63A0FD-CD1E-48E5-BA06-17AC4F8D38E4}" type="pres">
      <dgm:prSet presAssocID="{C6A2BB26-8A21-4700-A9C4-3B89D124466A}" presName="Child1" presStyleLbl="revTx" presStyleIdx="0" presStyleCnt="2" custScaleY="214304">
        <dgm:presLayoutVars>
          <dgm:chMax val="0"/>
          <dgm:chPref val="0"/>
          <dgm:bulletEnabled val="1"/>
        </dgm:presLayoutVars>
      </dgm:prSet>
      <dgm:spPr/>
    </dgm:pt>
    <dgm:pt modelId="{B2C68869-E428-4CF4-B30C-A2FBDE9B11F9}" type="pres">
      <dgm:prSet presAssocID="{C6A2BB26-8A21-4700-A9C4-3B89D124466A}" presName="Parent1" presStyleLbl="revTx" presStyleIdx="1" presStyleCnt="2">
        <dgm:presLayoutVars>
          <dgm:chMax val="1"/>
          <dgm:chPref val="1"/>
          <dgm:bulletEnabled val="1"/>
        </dgm:presLayoutVars>
      </dgm:prSet>
      <dgm:spPr/>
    </dgm:pt>
  </dgm:ptLst>
  <dgm:cxnLst>
    <dgm:cxn modelId="{BE027704-7690-4005-AF64-69B9F69FEB93}" type="presOf" srcId="{1597CD2F-B8E8-49E2-B63B-91013B74D934}" destId="{4C63A0FD-CD1E-48E5-BA06-17AC4F8D38E4}" srcOrd="0" destOrd="5" presId="urn:microsoft.com/office/officeart/2009/layout/CircleArrowProcess"/>
    <dgm:cxn modelId="{B661EA11-22E5-41C9-B0AA-DF196282A000}" type="presOf" srcId="{0D44451A-E798-4B9A-A13A-F61625B101FA}" destId="{4C63A0FD-CD1E-48E5-BA06-17AC4F8D38E4}" srcOrd="0" destOrd="4" presId="urn:microsoft.com/office/officeart/2009/layout/CircleArrowProcess"/>
    <dgm:cxn modelId="{D09C1926-FE50-44C4-A264-D1DE037B28E3}" srcId="{C6A2BB26-8A21-4700-A9C4-3B89D124466A}" destId="{BB866089-1F99-45E9-AB4E-A1452297AFD9}" srcOrd="6" destOrd="0" parTransId="{27F01548-1482-45CB-93A5-8ED3FEFA8526}" sibTransId="{E47B5DA4-F382-445F-B2A0-E3EBA6EB8167}"/>
    <dgm:cxn modelId="{47E4F831-6CA9-4DC1-BB39-3680880DA895}" type="presOf" srcId="{6E710DF5-6893-45E2-84B1-7119D78F18AC}" destId="{4C63A0FD-CD1E-48E5-BA06-17AC4F8D38E4}" srcOrd="0" destOrd="3" presId="urn:microsoft.com/office/officeart/2009/layout/CircleArrowProcess"/>
    <dgm:cxn modelId="{7D927944-F0F1-4284-A59F-93B4923BE2B7}" srcId="{C6A2BB26-8A21-4700-A9C4-3B89D124466A}" destId="{6E710DF5-6893-45E2-84B1-7119D78F18AC}" srcOrd="3" destOrd="0" parTransId="{786DCB1D-B0F8-4C76-ADA7-9521D0586AAE}" sibTransId="{7D6D5433-5C8C-46E7-A3A1-3003E2E50157}"/>
    <dgm:cxn modelId="{2F938864-519A-41F1-8036-499C48F6D0B1}" type="presOf" srcId="{4412ED15-3F26-49C5-B85C-4B7C7C33A15A}" destId="{F6C374FD-CD87-495E-9D1F-9323A0C44EFE}" srcOrd="0" destOrd="0" presId="urn:microsoft.com/office/officeart/2009/layout/CircleArrowProcess"/>
    <dgm:cxn modelId="{B01AF64B-0146-4C0F-BD94-A804531B4BF7}" srcId="{C6A2BB26-8A21-4700-A9C4-3B89D124466A}" destId="{38FA5454-F81A-4B60-ACDD-56546690B4E6}" srcOrd="0" destOrd="0" parTransId="{4A6259BB-149E-4258-A893-6A3E39AB39EC}" sibTransId="{F63CED5C-905D-4BD1-9530-099DD4569E14}"/>
    <dgm:cxn modelId="{EBBB7C76-5A34-4738-9884-EB493C6A55BD}" srcId="{C6A2BB26-8A21-4700-A9C4-3B89D124466A}" destId="{AC5C1B01-FC7A-49F9-AD90-1FAA66B5B2C6}" srcOrd="1" destOrd="0" parTransId="{BDBF4EC3-9705-4AF3-B321-F5198FF5A3DA}" sibTransId="{C44F4213-68F7-4101-BB9D-8F82C746435E}"/>
    <dgm:cxn modelId="{18AD8982-8917-4DE1-85AA-4B1E5A5F7BA4}" srcId="{C6A2BB26-8A21-4700-A9C4-3B89D124466A}" destId="{1597CD2F-B8E8-49E2-B63B-91013B74D934}" srcOrd="5" destOrd="0" parTransId="{1768DBF0-EDF1-45B7-933D-0895CC1F82AE}" sibTransId="{89A6C46D-9D24-43C9-9FDE-18DCC4AB15AF}"/>
    <dgm:cxn modelId="{AF95FE82-EE58-4326-A2D4-B9374234AFBA}" type="presOf" srcId="{AC5C1B01-FC7A-49F9-AD90-1FAA66B5B2C6}" destId="{4C63A0FD-CD1E-48E5-BA06-17AC4F8D38E4}" srcOrd="0" destOrd="1" presId="urn:microsoft.com/office/officeart/2009/layout/CircleArrowProcess"/>
    <dgm:cxn modelId="{93BD7291-32C3-4269-87DC-AE23F6B71F04}" srcId="{C6A2BB26-8A21-4700-A9C4-3B89D124466A}" destId="{74D48E73-87B7-4581-9708-755EFE3AE8FE}" srcOrd="2" destOrd="0" parTransId="{7DDE89D1-FD49-438E-B510-BAC584855B17}" sibTransId="{987C1EE5-6B4B-4402-8EE9-FEEF9B1FC6B7}"/>
    <dgm:cxn modelId="{575B53AE-BD7A-4815-857B-76AE0E565E8A}" type="presOf" srcId="{74D48E73-87B7-4581-9708-755EFE3AE8FE}" destId="{4C63A0FD-CD1E-48E5-BA06-17AC4F8D38E4}" srcOrd="0" destOrd="2" presId="urn:microsoft.com/office/officeart/2009/layout/CircleArrowProcess"/>
    <dgm:cxn modelId="{28DC6EB7-669D-43A0-88B6-18968F07A1AD}" srcId="{C6A2BB26-8A21-4700-A9C4-3B89D124466A}" destId="{0D44451A-E798-4B9A-A13A-F61625B101FA}" srcOrd="4" destOrd="0" parTransId="{74DDFE17-7844-4E27-B458-C0666C702CD9}" sibTransId="{5A643E00-AC45-4D87-9FB2-D647EF218BE3}"/>
    <dgm:cxn modelId="{CC3AD6C5-98B6-4B1F-8B78-09F8F3C7A7E8}" type="presOf" srcId="{C6A2BB26-8A21-4700-A9C4-3B89D124466A}" destId="{B2C68869-E428-4CF4-B30C-A2FBDE9B11F9}" srcOrd="0" destOrd="0" presId="urn:microsoft.com/office/officeart/2009/layout/CircleArrowProcess"/>
    <dgm:cxn modelId="{C01191D1-5E6C-43D2-BA15-17B348E50F31}" srcId="{4412ED15-3F26-49C5-B85C-4B7C7C33A15A}" destId="{C6A2BB26-8A21-4700-A9C4-3B89D124466A}" srcOrd="0" destOrd="0" parTransId="{C5A790C1-AD6B-4BB1-A848-9CAF4078DD73}" sibTransId="{475B397C-4202-4D3D-8274-BAC566E9F779}"/>
    <dgm:cxn modelId="{626FB6D1-6772-413E-BA13-193D644202B5}" type="presOf" srcId="{BB866089-1F99-45E9-AB4E-A1452297AFD9}" destId="{4C63A0FD-CD1E-48E5-BA06-17AC4F8D38E4}" srcOrd="0" destOrd="6" presId="urn:microsoft.com/office/officeart/2009/layout/CircleArrowProcess"/>
    <dgm:cxn modelId="{194331E7-DF29-4101-A994-F4113C47120A}" type="presOf" srcId="{38FA5454-F81A-4B60-ACDD-56546690B4E6}" destId="{4C63A0FD-CD1E-48E5-BA06-17AC4F8D38E4}" srcOrd="0" destOrd="0" presId="urn:microsoft.com/office/officeart/2009/layout/CircleArrowProcess"/>
    <dgm:cxn modelId="{AC9FDD3C-7B1A-4113-A60C-17F23D383509}" type="presParOf" srcId="{F6C374FD-CD87-495E-9D1F-9323A0C44EFE}" destId="{7E99614F-06B6-4D85-87AA-1BF77FE3E44A}" srcOrd="0" destOrd="0" presId="urn:microsoft.com/office/officeart/2009/layout/CircleArrowProcess"/>
    <dgm:cxn modelId="{3B3C2572-75E2-4633-994E-486C5666E8B8}" type="presParOf" srcId="{7E99614F-06B6-4D85-87AA-1BF77FE3E44A}" destId="{02895C89-B04C-4C6C-92E1-17F9CA89E66F}" srcOrd="0" destOrd="0" presId="urn:microsoft.com/office/officeart/2009/layout/CircleArrowProcess"/>
    <dgm:cxn modelId="{1987A24E-C59A-404E-8FB6-52A1ACE0AA0B}" type="presParOf" srcId="{F6C374FD-CD87-495E-9D1F-9323A0C44EFE}" destId="{4C63A0FD-CD1E-48E5-BA06-17AC4F8D38E4}" srcOrd="1" destOrd="0" presId="urn:microsoft.com/office/officeart/2009/layout/CircleArrowProcess"/>
    <dgm:cxn modelId="{C684578A-EE14-4A9F-9717-2D365654A0E2}" type="presParOf" srcId="{F6C374FD-CD87-495E-9D1F-9323A0C44EFE}" destId="{B2C68869-E428-4CF4-B30C-A2FBDE9B11F9}" srcOrd="2"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95C89-B04C-4C6C-92E1-17F9CA89E66F}">
      <dsp:nvSpPr>
        <dsp:cNvPr id="0" name=""/>
        <dsp:cNvSpPr/>
      </dsp:nvSpPr>
      <dsp:spPr>
        <a:xfrm>
          <a:off x="396292" y="0"/>
          <a:ext cx="5417461" cy="5418667"/>
        </a:xfrm>
        <a:prstGeom prst="circularArrow">
          <a:avLst>
            <a:gd name="adj1" fmla="val 10980"/>
            <a:gd name="adj2" fmla="val 1142322"/>
            <a:gd name="adj3" fmla="val 9000000"/>
            <a:gd name="adj4" fmla="val 10800000"/>
            <a:gd name="adj5" fmla="val 125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63A0FD-CD1E-48E5-BA06-17AC4F8D38E4}">
      <dsp:nvSpPr>
        <dsp:cNvPr id="0" name=""/>
        <dsp:cNvSpPr/>
      </dsp:nvSpPr>
      <dsp:spPr>
        <a:xfrm>
          <a:off x="5814620" y="376244"/>
          <a:ext cx="3250996" cy="4646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Enabled restaurants to track customer satisfaction more effectively.</a:t>
          </a: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None/>
          </a:pP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Highlighted seasonal and regional food trends</a:t>
          </a: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None/>
          </a:pP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Identified problem areas (e.g., low ratings due to delivery issues).</a:t>
          </a: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None/>
          </a:pPr>
          <a:endParaRPr lang="en-IN" sz="1600" b="0" kern="1200" dirty="0">
            <a:latin typeface="Poppins Medium" panose="00000600000000000000" pitchFamily="2" charset="0"/>
            <a:cs typeface="Poppins Medium" panose="00000600000000000000" pitchFamily="2" charset="0"/>
          </a:endParaRPr>
        </a:p>
        <a:p>
          <a:pPr marL="171450" lvl="1" indent="-171450" algn="l" defTabSz="711200">
            <a:lnSpc>
              <a:spcPct val="90000"/>
            </a:lnSpc>
            <a:spcBef>
              <a:spcPct val="0"/>
            </a:spcBef>
            <a:spcAft>
              <a:spcPct val="15000"/>
            </a:spcAft>
            <a:buFont typeface="Wingdings" panose="05000000000000000000" pitchFamily="2" charset="2"/>
            <a:buChar char="ü"/>
          </a:pPr>
          <a:r>
            <a:rPr lang="en-US" sz="1600" b="0" kern="1200" dirty="0">
              <a:latin typeface="Poppins Medium" panose="00000600000000000000" pitchFamily="2" charset="0"/>
              <a:cs typeface="Poppins Medium" panose="00000600000000000000" pitchFamily="2" charset="0"/>
            </a:rPr>
            <a:t>Provided a data-driven decision-making tool for food businesses.</a:t>
          </a:r>
          <a:endParaRPr lang="en-IN" sz="1600" b="0" kern="1200" dirty="0">
            <a:latin typeface="Poppins Medium" panose="00000600000000000000" pitchFamily="2" charset="0"/>
            <a:cs typeface="Poppins Medium" panose="00000600000000000000" pitchFamily="2" charset="0"/>
          </a:endParaRPr>
        </a:p>
      </dsp:txBody>
      <dsp:txXfrm>
        <a:off x="5814620" y="376244"/>
        <a:ext cx="3250996" cy="4646129"/>
      </dsp:txXfrm>
    </dsp:sp>
    <dsp:sp modelId="{B2C68869-E428-4CF4-B30C-A2FBDE9B11F9}">
      <dsp:nvSpPr>
        <dsp:cNvPr id="0" name=""/>
        <dsp:cNvSpPr/>
      </dsp:nvSpPr>
      <dsp:spPr>
        <a:xfrm>
          <a:off x="1592659" y="1961557"/>
          <a:ext cx="3022993" cy="1511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b="1" kern="1200" dirty="0">
              <a:latin typeface="Arial Black" panose="020B0A04020102020204" pitchFamily="34" charset="0"/>
            </a:rPr>
            <a:t>IMPACT</a:t>
          </a:r>
          <a:endParaRPr lang="en-IN" sz="5400" kern="1200" dirty="0">
            <a:latin typeface="Arial Black" panose="020B0A04020102020204" pitchFamily="34" charset="0"/>
          </a:endParaRPr>
        </a:p>
      </dsp:txBody>
      <dsp:txXfrm>
        <a:off x="1592659" y="1961557"/>
        <a:ext cx="3022993" cy="151126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9" name="Picture 8">
            <a:extLst>
              <a:ext uri="{FF2B5EF4-FFF2-40B4-BE49-F238E27FC236}">
                <a16:creationId xmlns:a16="http://schemas.microsoft.com/office/drawing/2014/main" id="{EF0A591C-6B7E-1460-E000-E685369C99E0}"/>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83235" y="462117"/>
            <a:ext cx="10225530" cy="681568"/>
          </a:xfrm>
        </p:spPr>
        <p:txBody>
          <a:bodyPr>
            <a:normAutofit/>
          </a:bodyPr>
          <a:lstStyle/>
          <a:p>
            <a:r>
              <a:rPr lang="en-US" sz="3000" dirty="0">
                <a:solidFill>
                  <a:schemeClr val="tx1"/>
                </a:solidFill>
              </a:rPr>
              <a:t>Team : 06</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83235" y="1348503"/>
            <a:ext cx="10225530" cy="1958568"/>
          </a:xfrm>
        </p:spPr>
        <p:txBody>
          <a:bodyPr>
            <a:normAutofit/>
          </a:bodyPr>
          <a:lstStyle/>
          <a:p>
            <a:r>
              <a:rPr lang="en-US" sz="5400" dirty="0">
                <a:solidFill>
                  <a:schemeClr val="tx1"/>
                </a:solidFill>
                <a:latin typeface="+mj-lt"/>
              </a:rPr>
              <a:t>Food brand understand customer trend</a:t>
            </a:r>
          </a:p>
        </p:txBody>
      </p:sp>
      <p:sp>
        <p:nvSpPr>
          <p:cNvPr id="10" name="TextBox 9">
            <a:extLst>
              <a:ext uri="{FF2B5EF4-FFF2-40B4-BE49-F238E27FC236}">
                <a16:creationId xmlns:a16="http://schemas.microsoft.com/office/drawing/2014/main" id="{C9F5C793-0DEF-A06B-59DB-C71FDD8CE009}"/>
              </a:ext>
            </a:extLst>
          </p:cNvPr>
          <p:cNvSpPr txBox="1"/>
          <p:nvPr/>
        </p:nvSpPr>
        <p:spPr>
          <a:xfrm>
            <a:off x="8514745" y="5990913"/>
            <a:ext cx="3559277" cy="646331"/>
          </a:xfrm>
          <a:prstGeom prst="rect">
            <a:avLst/>
          </a:prstGeom>
          <a:noFill/>
        </p:spPr>
        <p:txBody>
          <a:bodyPr wrap="square" rtlCol="0">
            <a:spAutoFit/>
          </a:bodyPr>
          <a:lstStyle/>
          <a:p>
            <a:r>
              <a:rPr lang="en-IN" dirty="0">
                <a:latin typeface="Montserrat ExtraBold" pitchFamily="2" charset="0"/>
                <a:cs typeface="Poppins Medium" panose="00000600000000000000" pitchFamily="2" charset="0"/>
              </a:rPr>
              <a:t>GUIDANCE BY : PAVITHRA KANNAN MAM</a:t>
            </a:r>
          </a:p>
        </p:txBody>
      </p:sp>
      <p:pic>
        <p:nvPicPr>
          <p:cNvPr id="14" name="Picture 13">
            <a:extLst>
              <a:ext uri="{FF2B5EF4-FFF2-40B4-BE49-F238E27FC236}">
                <a16:creationId xmlns:a16="http://schemas.microsoft.com/office/drawing/2014/main" id="{74363BE2-0634-0F2F-C38A-B6DFC33ECC9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rot="5400000">
            <a:off x="7837800" y="6034594"/>
            <a:ext cx="558967" cy="558967"/>
          </a:xfrm>
          <a:prstGeom prst="rect">
            <a:avLst/>
          </a:prstGeom>
        </p:spPr>
      </p:pic>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EA60B7D-ADF9-E299-BB76-B18BCD67E2C1}"/>
              </a:ext>
            </a:extLst>
          </p:cNvPr>
          <p:cNvGraphicFramePr/>
          <p:nvPr>
            <p:extLst>
              <p:ext uri="{D42A27DB-BD31-4B8C-83A1-F6EECF244321}">
                <p14:modId xmlns:p14="http://schemas.microsoft.com/office/powerpoint/2010/main" val="4270945209"/>
              </p:ext>
            </p:extLst>
          </p:nvPr>
        </p:nvGraphicFramePr>
        <p:xfrm>
          <a:off x="1365045" y="847485"/>
          <a:ext cx="946191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12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D8D4-43D3-3EC8-2755-934617FBC2A8}"/>
              </a:ext>
            </a:extLst>
          </p:cNvPr>
          <p:cNvSpPr>
            <a:spLocks noGrp="1"/>
          </p:cNvSpPr>
          <p:nvPr>
            <p:ph type="title"/>
          </p:nvPr>
        </p:nvSpPr>
        <p:spPr>
          <a:xfrm>
            <a:off x="581192" y="1091116"/>
            <a:ext cx="11029616" cy="636442"/>
          </a:xfrm>
        </p:spPr>
        <p:txBody>
          <a:bodyPr>
            <a:noAutofit/>
          </a:bodyPr>
          <a:lstStyle/>
          <a:p>
            <a:pPr algn="ctr"/>
            <a:r>
              <a:rPr lang="en-IN" sz="4000" dirty="0"/>
              <a:t>Thank you</a:t>
            </a:r>
          </a:p>
        </p:txBody>
      </p:sp>
      <p:sp>
        <p:nvSpPr>
          <p:cNvPr id="3" name="Rectangle 2">
            <a:extLst>
              <a:ext uri="{FF2B5EF4-FFF2-40B4-BE49-F238E27FC236}">
                <a16:creationId xmlns:a16="http://schemas.microsoft.com/office/drawing/2014/main" id="{E591D2AD-F753-AB7F-E58E-29ACFAF0DBD3}"/>
              </a:ext>
            </a:extLst>
          </p:cNvPr>
          <p:cNvSpPr/>
          <p:nvPr/>
        </p:nvSpPr>
        <p:spPr>
          <a:xfrm>
            <a:off x="0" y="578115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Poppins Medium" panose="00000600000000000000" pitchFamily="2" charset="0"/>
                <a:cs typeface="Poppins Medium" panose="00000600000000000000" pitchFamily="2" charset="0"/>
              </a:rPr>
              <a:t>Thank you for your time and attention!</a:t>
            </a: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5C0A8CD9-93B3-478A-0D66-69FD11CE2E0A}"/>
              </a:ext>
            </a:extLst>
          </p:cNvPr>
          <p:cNvSpPr txBox="1"/>
          <p:nvPr/>
        </p:nvSpPr>
        <p:spPr>
          <a:xfrm>
            <a:off x="581192" y="2644170"/>
            <a:ext cx="11029616" cy="1569660"/>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We appreciate the opportunity to present our project on Customer Sentiment &amp; Food Trend Analysis.</a:t>
            </a:r>
            <a:br>
              <a:rPr lang="en-US" sz="2400" dirty="0">
                <a:latin typeface="Poppins Medium" panose="00000600000000000000" pitchFamily="2" charset="0"/>
                <a:cs typeface="Poppins Medium" panose="00000600000000000000" pitchFamily="2" charset="0"/>
              </a:rPr>
            </a:br>
            <a:r>
              <a:rPr lang="en-US" sz="2400" dirty="0">
                <a:latin typeface="Poppins Medium" panose="00000600000000000000" pitchFamily="2" charset="0"/>
                <a:cs typeface="Poppins Medium" panose="00000600000000000000" pitchFamily="2" charset="0"/>
              </a:rPr>
              <a:t>Your feedback and suggestions will help us improve and take this work further.</a:t>
            </a:r>
            <a:endParaRPr lang="en-IN" sz="24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266AB747-62CB-3037-05A8-2F09435D9ED4}"/>
              </a:ext>
            </a:extLst>
          </p:cNvPr>
          <p:cNvPicPr>
            <a:picLocks noChangeAspect="1"/>
          </p:cNvPicPr>
          <p:nvPr/>
        </p:nvPicPr>
        <p:blipFill>
          <a:blip r:embed="rId2"/>
          <a:stretch>
            <a:fillRect/>
          </a:stretch>
        </p:blipFill>
        <p:spPr>
          <a:xfrm>
            <a:off x="450636" y="622360"/>
            <a:ext cx="321535" cy="321535"/>
          </a:xfrm>
          <a:prstGeom prst="rect">
            <a:avLst/>
          </a:prstGeom>
        </p:spPr>
      </p:pic>
      <p:sp>
        <p:nvSpPr>
          <p:cNvPr id="9" name="Title 1">
            <a:extLst>
              <a:ext uri="{FF2B5EF4-FFF2-40B4-BE49-F238E27FC236}">
                <a16:creationId xmlns:a16="http://schemas.microsoft.com/office/drawing/2014/main" id="{610EA478-B5CB-91F0-1A52-E942703F6975}"/>
              </a:ext>
            </a:extLst>
          </p:cNvPr>
          <p:cNvSpPr txBox="1">
            <a:spLocks/>
          </p:cNvSpPr>
          <p:nvPr/>
        </p:nvSpPr>
        <p:spPr>
          <a:xfrm>
            <a:off x="772171" y="669380"/>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pic>
        <p:nvPicPr>
          <p:cNvPr id="6" name="Picture 5">
            <a:extLst>
              <a:ext uri="{FF2B5EF4-FFF2-40B4-BE49-F238E27FC236}">
                <a16:creationId xmlns:a16="http://schemas.microsoft.com/office/drawing/2014/main" id="{19D655D2-999D-D95D-53A9-E6C6A27A9CCB}"/>
              </a:ext>
            </a:extLst>
          </p:cNvPr>
          <p:cNvPicPr>
            <a:picLocks noChangeAspect="1"/>
          </p:cNvPicPr>
          <p:nvPr/>
        </p:nvPicPr>
        <p:blipFill>
          <a:blip r:embed="rId3"/>
          <a:stretch>
            <a:fillRect/>
          </a:stretch>
        </p:blipFill>
        <p:spPr>
          <a:xfrm>
            <a:off x="1114681" y="5578389"/>
            <a:ext cx="1269841" cy="1269841"/>
          </a:xfrm>
          <a:prstGeom prst="rect">
            <a:avLst/>
          </a:prstGeom>
        </p:spPr>
      </p:pic>
    </p:spTree>
    <p:extLst>
      <p:ext uri="{BB962C8B-B14F-4D97-AF65-F5344CB8AC3E}">
        <p14:creationId xmlns:p14="http://schemas.microsoft.com/office/powerpoint/2010/main" val="38069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692F-3395-A33E-9793-5EAAAEFB3836}"/>
              </a:ext>
            </a:extLst>
          </p:cNvPr>
          <p:cNvSpPr>
            <a:spLocks noGrp="1"/>
          </p:cNvSpPr>
          <p:nvPr>
            <p:ph type="title"/>
          </p:nvPr>
        </p:nvSpPr>
        <p:spPr>
          <a:xfrm>
            <a:off x="457907" y="707922"/>
            <a:ext cx="11029616" cy="737786"/>
          </a:xfrm>
        </p:spPr>
        <p:txBody>
          <a:bodyPr>
            <a:normAutofit/>
          </a:bodyPr>
          <a:lstStyle/>
          <a:p>
            <a:pPr algn="ctr"/>
            <a:r>
              <a:rPr lang="en-IN" sz="4000" dirty="0"/>
              <a:t>Team Members</a:t>
            </a:r>
          </a:p>
        </p:txBody>
      </p:sp>
      <p:pic>
        <p:nvPicPr>
          <p:cNvPr id="10" name="Picture 9">
            <a:extLst>
              <a:ext uri="{FF2B5EF4-FFF2-40B4-BE49-F238E27FC236}">
                <a16:creationId xmlns:a16="http://schemas.microsoft.com/office/drawing/2014/main" id="{63548AE5-12B7-A1FD-6079-75F40226E601}"/>
              </a:ext>
            </a:extLst>
          </p:cNvPr>
          <p:cNvPicPr>
            <a:picLocks noChangeAspect="1"/>
          </p:cNvPicPr>
          <p:nvPr/>
        </p:nvPicPr>
        <p:blipFill>
          <a:blip r:embed="rId2"/>
          <a:stretch>
            <a:fillRect/>
          </a:stretch>
        </p:blipFill>
        <p:spPr>
          <a:xfrm>
            <a:off x="1057676" y="1930458"/>
            <a:ext cx="810072" cy="810072"/>
          </a:xfrm>
          <a:prstGeom prst="rect">
            <a:avLst/>
          </a:prstGeom>
        </p:spPr>
      </p:pic>
      <p:sp>
        <p:nvSpPr>
          <p:cNvPr id="11" name="TextBox 10">
            <a:extLst>
              <a:ext uri="{FF2B5EF4-FFF2-40B4-BE49-F238E27FC236}">
                <a16:creationId xmlns:a16="http://schemas.microsoft.com/office/drawing/2014/main" id="{6F505AE1-7C90-52B6-C795-EDD03516CD6C}"/>
              </a:ext>
            </a:extLst>
          </p:cNvPr>
          <p:cNvSpPr txBox="1"/>
          <p:nvPr/>
        </p:nvSpPr>
        <p:spPr>
          <a:xfrm>
            <a:off x="2349910" y="2073884"/>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JAGRUTI DESALE</a:t>
            </a:r>
          </a:p>
        </p:txBody>
      </p:sp>
      <p:pic>
        <p:nvPicPr>
          <p:cNvPr id="13" name="Picture 12">
            <a:extLst>
              <a:ext uri="{FF2B5EF4-FFF2-40B4-BE49-F238E27FC236}">
                <a16:creationId xmlns:a16="http://schemas.microsoft.com/office/drawing/2014/main" id="{31A90B7A-B356-D084-608D-318A3F9884E1}"/>
              </a:ext>
            </a:extLst>
          </p:cNvPr>
          <p:cNvPicPr>
            <a:picLocks noChangeAspect="1"/>
          </p:cNvPicPr>
          <p:nvPr/>
        </p:nvPicPr>
        <p:blipFill>
          <a:blip r:embed="rId3"/>
          <a:stretch>
            <a:fillRect/>
          </a:stretch>
        </p:blipFill>
        <p:spPr>
          <a:xfrm>
            <a:off x="1057675" y="3225280"/>
            <a:ext cx="810073" cy="810073"/>
          </a:xfrm>
          <a:prstGeom prst="rect">
            <a:avLst/>
          </a:prstGeom>
        </p:spPr>
      </p:pic>
      <p:sp>
        <p:nvSpPr>
          <p:cNvPr id="14" name="TextBox 13">
            <a:extLst>
              <a:ext uri="{FF2B5EF4-FFF2-40B4-BE49-F238E27FC236}">
                <a16:creationId xmlns:a16="http://schemas.microsoft.com/office/drawing/2014/main" id="{C454C8CE-EA9A-7324-00BF-0970F8F50703}"/>
              </a:ext>
            </a:extLst>
          </p:cNvPr>
          <p:cNvSpPr txBox="1"/>
          <p:nvPr/>
        </p:nvSpPr>
        <p:spPr>
          <a:xfrm>
            <a:off x="2349910" y="3368706"/>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SANSKAR CHOUDHARI</a:t>
            </a:r>
          </a:p>
        </p:txBody>
      </p:sp>
      <p:pic>
        <p:nvPicPr>
          <p:cNvPr id="16" name="Picture 15">
            <a:extLst>
              <a:ext uri="{FF2B5EF4-FFF2-40B4-BE49-F238E27FC236}">
                <a16:creationId xmlns:a16="http://schemas.microsoft.com/office/drawing/2014/main" id="{90D499ED-D38D-0A62-D4E9-6D623EA76C9B}"/>
              </a:ext>
            </a:extLst>
          </p:cNvPr>
          <p:cNvPicPr>
            <a:picLocks noChangeAspect="1"/>
          </p:cNvPicPr>
          <p:nvPr/>
        </p:nvPicPr>
        <p:blipFill>
          <a:blip r:embed="rId4"/>
          <a:stretch>
            <a:fillRect/>
          </a:stretch>
        </p:blipFill>
        <p:spPr>
          <a:xfrm>
            <a:off x="1057675" y="4520102"/>
            <a:ext cx="810072" cy="810072"/>
          </a:xfrm>
          <a:prstGeom prst="rect">
            <a:avLst/>
          </a:prstGeom>
        </p:spPr>
      </p:pic>
      <p:sp>
        <p:nvSpPr>
          <p:cNvPr id="17" name="TextBox 16">
            <a:extLst>
              <a:ext uri="{FF2B5EF4-FFF2-40B4-BE49-F238E27FC236}">
                <a16:creationId xmlns:a16="http://schemas.microsoft.com/office/drawing/2014/main" id="{47EA1216-729E-A705-F72A-4EBFE1DD545F}"/>
              </a:ext>
            </a:extLst>
          </p:cNvPr>
          <p:cNvSpPr txBox="1"/>
          <p:nvPr/>
        </p:nvSpPr>
        <p:spPr>
          <a:xfrm>
            <a:off x="2349910" y="4663528"/>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ADITYA SINGH</a:t>
            </a:r>
          </a:p>
        </p:txBody>
      </p:sp>
      <p:pic>
        <p:nvPicPr>
          <p:cNvPr id="18" name="Picture 17">
            <a:extLst>
              <a:ext uri="{FF2B5EF4-FFF2-40B4-BE49-F238E27FC236}">
                <a16:creationId xmlns:a16="http://schemas.microsoft.com/office/drawing/2014/main" id="{9FFC7827-27FA-E782-2B29-C7A931A3ABEE}"/>
              </a:ext>
            </a:extLst>
          </p:cNvPr>
          <p:cNvPicPr>
            <a:picLocks noChangeAspect="1"/>
          </p:cNvPicPr>
          <p:nvPr/>
        </p:nvPicPr>
        <p:blipFill>
          <a:blip r:embed="rId5"/>
          <a:stretch>
            <a:fillRect/>
          </a:stretch>
        </p:blipFill>
        <p:spPr>
          <a:xfrm>
            <a:off x="6664698" y="1645330"/>
            <a:ext cx="5212670" cy="5212670"/>
          </a:xfrm>
          <a:prstGeom prst="rect">
            <a:avLst/>
          </a:prstGeom>
        </p:spPr>
      </p:pic>
    </p:spTree>
    <p:extLst>
      <p:ext uri="{BB962C8B-B14F-4D97-AF65-F5344CB8AC3E}">
        <p14:creationId xmlns:p14="http://schemas.microsoft.com/office/powerpoint/2010/main" val="323563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949867"/>
            <a:ext cx="11029616" cy="602850"/>
          </a:xfrm>
        </p:spPr>
        <p:txBody>
          <a:bodyPr>
            <a:noAutofit/>
          </a:bodyPr>
          <a:lstStyle/>
          <a:p>
            <a:pPr algn="ctr"/>
            <a:r>
              <a:rPr lang="en-US" sz="4000" dirty="0"/>
              <a:t>Project Introduction</a:t>
            </a:r>
          </a:p>
        </p:txBody>
      </p:sp>
      <p:sp>
        <p:nvSpPr>
          <p:cNvPr id="6" name="TextBox 5">
            <a:extLst>
              <a:ext uri="{FF2B5EF4-FFF2-40B4-BE49-F238E27FC236}">
                <a16:creationId xmlns:a16="http://schemas.microsoft.com/office/drawing/2014/main" id="{BE9A4045-75E3-F926-4B16-B5C40BB2A66C}"/>
              </a:ext>
            </a:extLst>
          </p:cNvPr>
          <p:cNvSpPr txBox="1"/>
          <p:nvPr/>
        </p:nvSpPr>
        <p:spPr>
          <a:xfrm>
            <a:off x="581192" y="2064775"/>
            <a:ext cx="1102961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Food delivery platforms like Swiggy and Zomato generate huge volumes of customer feedback in the form of ratings, reviews, and order data. This feedback contains valuable insights about customer preferences, satisfaction levels, and product performance. However, businesses often fail to leverage this raw data effectively due to its unstructured nature.</a:t>
            </a:r>
            <a:endParaRPr lang="en-IN" sz="2000" dirty="0">
              <a:latin typeface="Poppins Medium" panose="00000600000000000000" pitchFamily="2" charset="0"/>
              <a:cs typeface="Poppins Medium" panose="00000600000000000000" pitchFamily="2" charset="0"/>
            </a:endParaRPr>
          </a:p>
        </p:txBody>
      </p:sp>
      <p:sp>
        <p:nvSpPr>
          <p:cNvPr id="7" name="TextBox 6">
            <a:extLst>
              <a:ext uri="{FF2B5EF4-FFF2-40B4-BE49-F238E27FC236}">
                <a16:creationId xmlns:a16="http://schemas.microsoft.com/office/drawing/2014/main" id="{4FB2BBCE-96E4-E9B0-259B-F926DB5BF0C2}"/>
              </a:ext>
            </a:extLst>
          </p:cNvPr>
          <p:cNvSpPr txBox="1"/>
          <p:nvPr/>
        </p:nvSpPr>
        <p:spPr>
          <a:xfrm>
            <a:off x="581192" y="4117258"/>
            <a:ext cx="1102961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Our project aims to analyze customer feedback using Power BI to transform ratings into meaningful insights. We classified customer feedback into Positive, Average, and Negative sentiments, enabling a deeper understanding of customer experiences.</a:t>
            </a:r>
            <a:endParaRPr lang="en-IN" sz="20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B854A533-B6CB-8119-604A-F95A7782EB1B}"/>
              </a:ext>
            </a:extLst>
          </p:cNvPr>
          <p:cNvPicPr>
            <a:picLocks noChangeAspect="1"/>
          </p:cNvPicPr>
          <p:nvPr/>
        </p:nvPicPr>
        <p:blipFill>
          <a:blip r:embed="rId4"/>
          <a:stretch>
            <a:fillRect/>
          </a:stretch>
        </p:blipFill>
        <p:spPr>
          <a:xfrm>
            <a:off x="7669422" y="5299447"/>
            <a:ext cx="1558553" cy="1558553"/>
          </a:xfrm>
          <a:prstGeom prst="rect">
            <a:avLst/>
          </a:prstGeom>
        </p:spPr>
      </p:pic>
    </p:spTree>
    <p:extLst>
      <p:ext uri="{BB962C8B-B14F-4D97-AF65-F5344CB8AC3E}">
        <p14:creationId xmlns:p14="http://schemas.microsoft.com/office/powerpoint/2010/main" val="263327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D381-411E-C901-65D4-87B97589ACAE}"/>
              </a:ext>
            </a:extLst>
          </p:cNvPr>
          <p:cNvSpPr>
            <a:spLocks noGrp="1"/>
          </p:cNvSpPr>
          <p:nvPr>
            <p:ph type="title"/>
          </p:nvPr>
        </p:nvSpPr>
        <p:spPr>
          <a:xfrm>
            <a:off x="581191" y="882650"/>
            <a:ext cx="11029616" cy="534024"/>
          </a:xfrm>
        </p:spPr>
        <p:txBody>
          <a:bodyPr>
            <a:noAutofit/>
          </a:bodyPr>
          <a:lstStyle/>
          <a:p>
            <a:pPr algn="ctr"/>
            <a:r>
              <a:rPr lang="en-IN" sz="4000" dirty="0"/>
              <a:t>Project Overview</a:t>
            </a:r>
          </a:p>
        </p:txBody>
      </p:sp>
      <p:sp>
        <p:nvSpPr>
          <p:cNvPr id="5" name="Rectangle 2">
            <a:extLst>
              <a:ext uri="{FF2B5EF4-FFF2-40B4-BE49-F238E27FC236}">
                <a16:creationId xmlns:a16="http://schemas.microsoft.com/office/drawing/2014/main" id="{227E5C0B-D258-A5FA-766F-B74FE1F04839}"/>
              </a:ext>
            </a:extLst>
          </p:cNvPr>
          <p:cNvSpPr>
            <a:spLocks noGrp="1" noChangeArrowheads="1"/>
          </p:cNvSpPr>
          <p:nvPr>
            <p:ph idx="1"/>
          </p:nvPr>
        </p:nvSpPr>
        <p:spPr bwMode="auto">
          <a:xfrm>
            <a:off x="648995" y="1571508"/>
            <a:ext cx="10894008" cy="185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Focus on analyzing customer behavior toward food brands using collected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Utilized Power BI for visualization and analysis.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Identified seasonal trends, demand patterns, and brand performance.</a:t>
            </a:r>
          </a:p>
        </p:txBody>
      </p:sp>
      <p:sp>
        <p:nvSpPr>
          <p:cNvPr id="6" name="Title 1">
            <a:extLst>
              <a:ext uri="{FF2B5EF4-FFF2-40B4-BE49-F238E27FC236}">
                <a16:creationId xmlns:a16="http://schemas.microsoft.com/office/drawing/2014/main" id="{64F20D61-8553-33A2-B237-27BCE2E26BF1}"/>
              </a:ext>
            </a:extLst>
          </p:cNvPr>
          <p:cNvSpPr txBox="1">
            <a:spLocks/>
          </p:cNvSpPr>
          <p:nvPr/>
        </p:nvSpPr>
        <p:spPr>
          <a:xfrm>
            <a:off x="581191" y="4100051"/>
            <a:ext cx="11029616" cy="534024"/>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dirty="0"/>
              <a:t>outcome</a:t>
            </a:r>
          </a:p>
        </p:txBody>
      </p:sp>
      <p:sp>
        <p:nvSpPr>
          <p:cNvPr id="8" name="Rectangle 7">
            <a:extLst>
              <a:ext uri="{FF2B5EF4-FFF2-40B4-BE49-F238E27FC236}">
                <a16:creationId xmlns:a16="http://schemas.microsoft.com/office/drawing/2014/main" id="{06AD0DCB-8247-01FE-A609-30FABCD96A43}"/>
              </a:ext>
            </a:extLst>
          </p:cNvPr>
          <p:cNvSpPr/>
          <p:nvPr/>
        </p:nvSpPr>
        <p:spPr>
          <a:xfrm>
            <a:off x="0" y="497502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B9DE867B-B988-A67B-D3FA-BD4AC6F7EAD1}"/>
              </a:ext>
            </a:extLst>
          </p:cNvPr>
          <p:cNvSpPr txBox="1">
            <a:spLocks noChangeArrowheads="1"/>
          </p:cNvSpPr>
          <p:nvPr/>
        </p:nvSpPr>
        <p:spPr bwMode="auto">
          <a:xfrm>
            <a:off x="2224362" y="4827145"/>
            <a:ext cx="7743274" cy="62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defTabSz="914400" eaLnBrk="0" fontAlgn="base" hangingPunct="0">
              <a:lnSpc>
                <a:spcPct val="200000"/>
              </a:lnSpc>
              <a:spcBef>
                <a:spcPct val="0"/>
              </a:spcBef>
              <a:spcAft>
                <a:spcPct val="0"/>
              </a:spcAft>
              <a:buClrTx/>
              <a:buSzTx/>
              <a:buFont typeface="Wingdings" panose="05000000000000000000" pitchFamily="2" charset="2"/>
              <a:buChar char="ü"/>
            </a:pPr>
            <a:r>
              <a:rPr lang="en-US" sz="2000" b="1" dirty="0"/>
              <a:t>Understanding customer preferences for better business decisions.</a:t>
            </a:r>
            <a:endParaRPr lang="en-US" altLang="en-US" sz="2000" b="1" dirty="0">
              <a:solidFill>
                <a:schemeClr val="tx1"/>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68590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0703-33A1-8A3C-EDD7-3D63DED1FFA2}"/>
              </a:ext>
            </a:extLst>
          </p:cNvPr>
          <p:cNvSpPr>
            <a:spLocks noGrp="1"/>
          </p:cNvSpPr>
          <p:nvPr>
            <p:ph type="title"/>
          </p:nvPr>
        </p:nvSpPr>
        <p:spPr>
          <a:xfrm>
            <a:off x="581191" y="766914"/>
            <a:ext cx="11029616" cy="632347"/>
          </a:xfrm>
        </p:spPr>
        <p:txBody>
          <a:bodyPr>
            <a:normAutofit fontScale="90000"/>
          </a:bodyPr>
          <a:lstStyle/>
          <a:p>
            <a:pPr algn="ctr"/>
            <a:r>
              <a:rPr lang="en-IN" sz="4400" dirty="0"/>
              <a:t>Key</a:t>
            </a:r>
            <a:r>
              <a:rPr lang="en-IN" sz="4000" dirty="0"/>
              <a:t> </a:t>
            </a:r>
            <a:r>
              <a:rPr lang="en-IN" sz="4400" dirty="0"/>
              <a:t>Features</a:t>
            </a:r>
            <a:endParaRPr lang="en-IN" sz="4000" dirty="0"/>
          </a:p>
        </p:txBody>
      </p:sp>
      <p:sp>
        <p:nvSpPr>
          <p:cNvPr id="10" name="Rectangle 5">
            <a:extLst>
              <a:ext uri="{FF2B5EF4-FFF2-40B4-BE49-F238E27FC236}">
                <a16:creationId xmlns:a16="http://schemas.microsoft.com/office/drawing/2014/main" id="{2640847C-41EE-D350-5F7A-84A22663CFE3}"/>
              </a:ext>
            </a:extLst>
          </p:cNvPr>
          <p:cNvSpPr>
            <a:spLocks noGrp="1" noChangeArrowheads="1"/>
          </p:cNvSpPr>
          <p:nvPr>
            <p:ph idx="1"/>
          </p:nvPr>
        </p:nvSpPr>
        <p:spPr bwMode="auto">
          <a:xfrm>
            <a:off x="963183" y="1771955"/>
            <a:ext cx="10265631" cy="431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Collection &amp; preprocessing of sales and customer feedback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Sentiment analysis (</a:t>
            </a:r>
            <a:r>
              <a:rPr lang="en-US" altLang="en-US" sz="2000" dirty="0">
                <a:solidFill>
                  <a:schemeClr val="tx1"/>
                </a:solidFill>
                <a:latin typeface="Poppins Medium" panose="00000600000000000000" pitchFamily="2" charset="0"/>
                <a:cs typeface="Poppins Medium" panose="00000600000000000000" pitchFamily="2" charset="0"/>
              </a:rPr>
              <a:t>Excellent&gt;4.5</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 Good&gt;4, Average&gt;3.5, Poor).</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 categories (Low: &lt;300, Medium: 300-600, High: &gt;600, premium: &gt;1000)</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Delivery Speed (</a:t>
            </a:r>
            <a:r>
              <a:rPr lang="en-US" altLang="en-US" sz="2000" dirty="0">
                <a:solidFill>
                  <a:schemeClr val="tx1"/>
                </a:solidFill>
                <a:latin typeface="Poppins Medium" panose="00000600000000000000" pitchFamily="2" charset="0"/>
                <a:cs typeface="Poppins Medium" panose="00000600000000000000" pitchFamily="2" charset="0"/>
              </a:rPr>
              <a:t>Fast: &lt;45 Min, Medium: 46-60 Min, Slow: &gt;60 Min)</a:t>
            </a:r>
            <a:endPar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endParaRP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Interactive Power BI dashboards with charts, filters, and drill-downs.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-wise and product-wise comparison.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Region-based and demographic insights.</a:t>
            </a:r>
          </a:p>
        </p:txBody>
      </p:sp>
    </p:spTree>
    <p:extLst>
      <p:ext uri="{BB962C8B-B14F-4D97-AF65-F5344CB8AC3E}">
        <p14:creationId xmlns:p14="http://schemas.microsoft.com/office/powerpoint/2010/main" val="18944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837F-622B-51B0-60CB-1A532BB1AA0B}"/>
              </a:ext>
            </a:extLst>
          </p:cNvPr>
          <p:cNvSpPr>
            <a:spLocks noGrp="1"/>
          </p:cNvSpPr>
          <p:nvPr>
            <p:ph type="title"/>
          </p:nvPr>
        </p:nvSpPr>
        <p:spPr>
          <a:xfrm>
            <a:off x="496253" y="835741"/>
            <a:ext cx="11029616" cy="754429"/>
          </a:xfrm>
        </p:spPr>
        <p:txBody>
          <a:bodyPr>
            <a:normAutofit/>
          </a:bodyPr>
          <a:lstStyle/>
          <a:p>
            <a:pPr algn="ctr"/>
            <a:r>
              <a:rPr lang="en-IN" sz="4000" dirty="0"/>
              <a:t>Milestones</a:t>
            </a:r>
          </a:p>
        </p:txBody>
      </p:sp>
      <p:pic>
        <p:nvPicPr>
          <p:cNvPr id="12" name="Picture 11">
            <a:extLst>
              <a:ext uri="{FF2B5EF4-FFF2-40B4-BE49-F238E27FC236}">
                <a16:creationId xmlns:a16="http://schemas.microsoft.com/office/drawing/2014/main" id="{1EFC700B-5AC9-1A93-CA2B-7CA9BFD734A6}"/>
              </a:ext>
            </a:extLst>
          </p:cNvPr>
          <p:cNvPicPr>
            <a:picLocks noChangeAspect="1"/>
          </p:cNvPicPr>
          <p:nvPr/>
        </p:nvPicPr>
        <p:blipFill>
          <a:blip r:embed="rId2"/>
          <a:stretch>
            <a:fillRect/>
          </a:stretch>
        </p:blipFill>
        <p:spPr>
          <a:xfrm>
            <a:off x="1054706" y="2040186"/>
            <a:ext cx="754429" cy="754429"/>
          </a:xfrm>
          <a:prstGeom prst="rect">
            <a:avLst/>
          </a:prstGeom>
        </p:spPr>
      </p:pic>
      <p:pic>
        <p:nvPicPr>
          <p:cNvPr id="14" name="Picture 13">
            <a:extLst>
              <a:ext uri="{FF2B5EF4-FFF2-40B4-BE49-F238E27FC236}">
                <a16:creationId xmlns:a16="http://schemas.microsoft.com/office/drawing/2014/main" id="{ABB6DB11-3161-036C-4681-9FB49EEB550B}"/>
              </a:ext>
            </a:extLst>
          </p:cNvPr>
          <p:cNvPicPr>
            <a:picLocks noChangeAspect="1"/>
          </p:cNvPicPr>
          <p:nvPr/>
        </p:nvPicPr>
        <p:blipFill>
          <a:blip r:embed="rId3"/>
          <a:stretch>
            <a:fillRect/>
          </a:stretch>
        </p:blipFill>
        <p:spPr>
          <a:xfrm>
            <a:off x="10823468" y="5480490"/>
            <a:ext cx="1083538" cy="1083538"/>
          </a:xfrm>
          <a:prstGeom prst="rect">
            <a:avLst/>
          </a:prstGeom>
        </p:spPr>
      </p:pic>
      <p:pic>
        <p:nvPicPr>
          <p:cNvPr id="18" name="Picture 17">
            <a:extLst>
              <a:ext uri="{FF2B5EF4-FFF2-40B4-BE49-F238E27FC236}">
                <a16:creationId xmlns:a16="http://schemas.microsoft.com/office/drawing/2014/main" id="{8445DA1E-A300-A072-3356-5EDD9A6E14FA}"/>
              </a:ext>
            </a:extLst>
          </p:cNvPr>
          <p:cNvPicPr>
            <a:picLocks noChangeAspect="1"/>
          </p:cNvPicPr>
          <p:nvPr/>
        </p:nvPicPr>
        <p:blipFill>
          <a:blip r:embed="rId2"/>
          <a:stretch>
            <a:fillRect/>
          </a:stretch>
        </p:blipFill>
        <p:spPr>
          <a:xfrm>
            <a:off x="3532884" y="2040185"/>
            <a:ext cx="754429" cy="754429"/>
          </a:xfrm>
          <a:prstGeom prst="rect">
            <a:avLst/>
          </a:prstGeom>
        </p:spPr>
      </p:pic>
      <p:pic>
        <p:nvPicPr>
          <p:cNvPr id="19" name="Picture 18">
            <a:extLst>
              <a:ext uri="{FF2B5EF4-FFF2-40B4-BE49-F238E27FC236}">
                <a16:creationId xmlns:a16="http://schemas.microsoft.com/office/drawing/2014/main" id="{554E3DC5-8277-52F0-8CE8-3D4723BC2105}"/>
              </a:ext>
            </a:extLst>
          </p:cNvPr>
          <p:cNvPicPr>
            <a:picLocks noChangeAspect="1"/>
          </p:cNvPicPr>
          <p:nvPr/>
        </p:nvPicPr>
        <p:blipFill>
          <a:blip r:embed="rId2"/>
          <a:stretch>
            <a:fillRect/>
          </a:stretch>
        </p:blipFill>
        <p:spPr>
          <a:xfrm>
            <a:off x="6011062" y="2040184"/>
            <a:ext cx="754429" cy="754429"/>
          </a:xfrm>
          <a:prstGeom prst="rect">
            <a:avLst/>
          </a:prstGeom>
        </p:spPr>
      </p:pic>
      <p:pic>
        <p:nvPicPr>
          <p:cNvPr id="20" name="Picture 19">
            <a:extLst>
              <a:ext uri="{FF2B5EF4-FFF2-40B4-BE49-F238E27FC236}">
                <a16:creationId xmlns:a16="http://schemas.microsoft.com/office/drawing/2014/main" id="{7AE82699-1235-C2EA-3BFA-443644AFFDD0}"/>
              </a:ext>
            </a:extLst>
          </p:cNvPr>
          <p:cNvPicPr>
            <a:picLocks noChangeAspect="1"/>
          </p:cNvPicPr>
          <p:nvPr/>
        </p:nvPicPr>
        <p:blipFill>
          <a:blip r:embed="rId2"/>
          <a:stretch>
            <a:fillRect/>
          </a:stretch>
        </p:blipFill>
        <p:spPr>
          <a:xfrm>
            <a:off x="8489240" y="2040184"/>
            <a:ext cx="754429" cy="754429"/>
          </a:xfrm>
          <a:prstGeom prst="rect">
            <a:avLst/>
          </a:prstGeom>
        </p:spPr>
      </p:pic>
      <p:cxnSp>
        <p:nvCxnSpPr>
          <p:cNvPr id="24" name="Connector: Curved 23">
            <a:extLst>
              <a:ext uri="{FF2B5EF4-FFF2-40B4-BE49-F238E27FC236}">
                <a16:creationId xmlns:a16="http://schemas.microsoft.com/office/drawing/2014/main" id="{22596D45-271E-3E7C-4AA9-4F50089013E2}"/>
              </a:ext>
            </a:extLst>
          </p:cNvPr>
          <p:cNvCxnSpPr>
            <a:cxnSpLocks/>
            <a:stCxn id="20" idx="3"/>
            <a:endCxn id="14" idx="1"/>
          </p:cNvCxnSpPr>
          <p:nvPr/>
        </p:nvCxnSpPr>
        <p:spPr>
          <a:xfrm>
            <a:off x="9243669" y="2417399"/>
            <a:ext cx="1579799" cy="3604860"/>
          </a:xfrm>
          <a:prstGeom prst="curvedConnector3">
            <a:avLst>
              <a:gd name="adj1" fmla="val 74895"/>
            </a:avLst>
          </a:prstGeom>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6DAA8057-BEAF-98B5-DB78-70558C59E3B8}"/>
              </a:ext>
            </a:extLst>
          </p:cNvPr>
          <p:cNvCxnSpPr>
            <a:stCxn id="12" idx="3"/>
            <a:endCxn id="18" idx="1"/>
          </p:cNvCxnSpPr>
          <p:nvPr/>
        </p:nvCxnSpPr>
        <p:spPr>
          <a:xfrm flipV="1">
            <a:off x="1809135" y="2417400"/>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9B07B139-85DD-53B4-8CCC-6169FC640F6D}"/>
              </a:ext>
            </a:extLst>
          </p:cNvPr>
          <p:cNvCxnSpPr>
            <a:stCxn id="18" idx="3"/>
            <a:endCxn id="19" idx="1"/>
          </p:cNvCxnSpPr>
          <p:nvPr/>
        </p:nvCxnSpPr>
        <p:spPr>
          <a:xfrm flipV="1">
            <a:off x="4287313" y="2417399"/>
            <a:ext cx="1723749" cy="1"/>
          </a:xfrm>
          <a:prstGeom prst="curvedConnector3">
            <a:avLst/>
          </a:prstGeom>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F7351CAB-7C1C-991B-7C01-4FF0C6AE0942}"/>
              </a:ext>
            </a:extLst>
          </p:cNvPr>
          <p:cNvCxnSpPr>
            <a:stCxn id="19" idx="3"/>
            <a:endCxn id="20" idx="1"/>
          </p:cNvCxnSpPr>
          <p:nvPr/>
        </p:nvCxnSpPr>
        <p:spPr>
          <a:xfrm>
            <a:off x="6765491" y="2417399"/>
            <a:ext cx="1723749" cy="12700"/>
          </a:xfrm>
          <a:prstGeom prst="curvedConnector3">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3D6922A-DAD4-952A-5132-C01DEA087793}"/>
              </a:ext>
            </a:extLst>
          </p:cNvPr>
          <p:cNvSpPr txBox="1"/>
          <p:nvPr/>
        </p:nvSpPr>
        <p:spPr>
          <a:xfrm>
            <a:off x="605588" y="3323301"/>
            <a:ext cx="1825370" cy="1021556"/>
          </a:xfrm>
          <a:prstGeom prst="roundRect">
            <a:avLst>
              <a:gd name="adj" fmla="val 10892"/>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Data Collection &amp; Cleaning</a:t>
            </a:r>
            <a:endParaRPr lang="en-IN" dirty="0">
              <a:latin typeface="Poppins Medium" panose="00000600000000000000" pitchFamily="2" charset="0"/>
              <a:cs typeface="Poppins Medium" panose="00000600000000000000" pitchFamily="2" charset="0"/>
            </a:endParaRPr>
          </a:p>
        </p:txBody>
      </p:sp>
      <p:sp>
        <p:nvSpPr>
          <p:cNvPr id="34" name="TextBox 33">
            <a:extLst>
              <a:ext uri="{FF2B5EF4-FFF2-40B4-BE49-F238E27FC236}">
                <a16:creationId xmlns:a16="http://schemas.microsoft.com/office/drawing/2014/main" id="{6BCEBC65-A5B6-E3B6-B82E-FE808215075B}"/>
              </a:ext>
            </a:extLst>
          </p:cNvPr>
          <p:cNvSpPr txBox="1"/>
          <p:nvPr/>
        </p:nvSpPr>
        <p:spPr>
          <a:xfrm>
            <a:off x="2808172" y="3323301"/>
            <a:ext cx="2203852" cy="1021556"/>
          </a:xfrm>
          <a:prstGeom prst="roundRect">
            <a:avLst>
              <a:gd name="adj" fmla="val 11855"/>
            </a:avLst>
          </a:prstGeom>
          <a:solidFill>
            <a:schemeClr val="accent1">
              <a:lumMod val="20000"/>
              <a:lumOff val="80000"/>
            </a:schemeClr>
          </a:solidFill>
        </p:spPr>
        <p:txBody>
          <a:bodyPr wrap="square" rtlCol="0">
            <a:spAutoFit/>
          </a:bodyPr>
          <a:lstStyle/>
          <a:p>
            <a:r>
              <a:rPr lang="en-US" dirty="0">
                <a:latin typeface="Poppins Medium" panose="00000600000000000000" pitchFamily="2" charset="0"/>
                <a:cs typeface="Poppins Medium" panose="00000600000000000000" pitchFamily="2" charset="0"/>
              </a:rPr>
              <a:t>Structured Dataset Creation</a:t>
            </a:r>
            <a:endParaRPr lang="en-IN" dirty="0">
              <a:latin typeface="Poppins Medium" panose="00000600000000000000" pitchFamily="2" charset="0"/>
              <a:cs typeface="Poppins Medium" panose="00000600000000000000" pitchFamily="2" charset="0"/>
            </a:endParaRPr>
          </a:p>
        </p:txBody>
      </p:sp>
      <p:sp>
        <p:nvSpPr>
          <p:cNvPr id="35" name="TextBox 34">
            <a:extLst>
              <a:ext uri="{FF2B5EF4-FFF2-40B4-BE49-F238E27FC236}">
                <a16:creationId xmlns:a16="http://schemas.microsoft.com/office/drawing/2014/main" id="{02F57208-0CED-7613-A71C-9545F4E7A280}"/>
              </a:ext>
            </a:extLst>
          </p:cNvPr>
          <p:cNvSpPr txBox="1"/>
          <p:nvPr/>
        </p:nvSpPr>
        <p:spPr>
          <a:xfrm>
            <a:off x="5475591" y="3323301"/>
            <a:ext cx="1825370" cy="715089"/>
          </a:xfrm>
          <a:prstGeom prst="roundRect">
            <a:avLst>
              <a:gd name="adj" fmla="val 111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Dashboard Development</a:t>
            </a:r>
          </a:p>
        </p:txBody>
      </p:sp>
      <p:sp>
        <p:nvSpPr>
          <p:cNvPr id="36" name="TextBox 35">
            <a:extLst>
              <a:ext uri="{FF2B5EF4-FFF2-40B4-BE49-F238E27FC236}">
                <a16:creationId xmlns:a16="http://schemas.microsoft.com/office/drawing/2014/main" id="{307B6EDF-391C-B382-3631-1AEC34F2814F}"/>
              </a:ext>
            </a:extLst>
          </p:cNvPr>
          <p:cNvSpPr txBox="1"/>
          <p:nvPr/>
        </p:nvSpPr>
        <p:spPr>
          <a:xfrm>
            <a:off x="7652882" y="3298676"/>
            <a:ext cx="2494008" cy="677585"/>
          </a:xfrm>
          <a:prstGeom prst="roundRect">
            <a:avLst>
              <a:gd name="adj" fmla="val 8967"/>
            </a:avLst>
          </a:prstGeom>
          <a:solidFill>
            <a:schemeClr val="accent1">
              <a:lumMod val="20000"/>
              <a:lumOff val="80000"/>
            </a:schemeClr>
          </a:solidFill>
        </p:spPr>
        <p:txBody>
          <a:bodyPr wrap="square" rtlCol="0">
            <a:spAutoFit/>
          </a:bodyPr>
          <a:lstStyle/>
          <a:p>
            <a:r>
              <a:rPr lang="en-IN" dirty="0">
                <a:latin typeface="Poppins Medium" panose="00000600000000000000" pitchFamily="2" charset="0"/>
                <a:cs typeface="Poppins Medium" panose="00000600000000000000" pitchFamily="2" charset="0"/>
              </a:rPr>
              <a:t>Insights &amp; Recommendations</a:t>
            </a:r>
          </a:p>
        </p:txBody>
      </p:sp>
      <p:sp>
        <p:nvSpPr>
          <p:cNvPr id="42" name="Arrow: Pentagon 41">
            <a:extLst>
              <a:ext uri="{FF2B5EF4-FFF2-40B4-BE49-F238E27FC236}">
                <a16:creationId xmlns:a16="http://schemas.microsoft.com/office/drawing/2014/main" id="{BD3E9F03-3B1F-DE06-3E92-7600DE2FBD26}"/>
              </a:ext>
            </a:extLst>
          </p:cNvPr>
          <p:cNvSpPr/>
          <p:nvPr/>
        </p:nvSpPr>
        <p:spPr>
          <a:xfrm>
            <a:off x="562894" y="5250757"/>
            <a:ext cx="2891006" cy="838973"/>
          </a:xfrm>
          <a:prstGeom prst="homePlat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oppins Medium" panose="00000600000000000000" pitchFamily="2" charset="0"/>
                <a:cs typeface="Poppins Medium" panose="00000600000000000000" pitchFamily="2" charset="0"/>
              </a:rPr>
              <a:t>Outputs Delivered</a:t>
            </a:r>
          </a:p>
        </p:txBody>
      </p:sp>
      <p:sp>
        <p:nvSpPr>
          <p:cNvPr id="46" name="TextBox 45">
            <a:extLst>
              <a:ext uri="{FF2B5EF4-FFF2-40B4-BE49-F238E27FC236}">
                <a16:creationId xmlns:a16="http://schemas.microsoft.com/office/drawing/2014/main" id="{4223CB4C-C1AD-AD0C-A3AB-7BCA8247E2D3}"/>
              </a:ext>
            </a:extLst>
          </p:cNvPr>
          <p:cNvSpPr txBox="1"/>
          <p:nvPr/>
        </p:nvSpPr>
        <p:spPr>
          <a:xfrm>
            <a:off x="4032065" y="4931592"/>
            <a:ext cx="3957993" cy="1754326"/>
          </a:xfrm>
          <a:prstGeom prst="rect">
            <a:avLst/>
          </a:prstGeom>
          <a:noFill/>
        </p:spPr>
        <p:txBody>
          <a:bodyPr wrap="square" rtlCol="0">
            <a:spAutoFit/>
          </a:bodyPr>
          <a:lstStyle/>
          <a:p>
            <a:r>
              <a:rPr lang="en-US" sz="2000" dirty="0">
                <a:latin typeface="Poppins Medium" panose="00000600000000000000" pitchFamily="2" charset="0"/>
                <a:cs typeface="Poppins Medium" panose="00000600000000000000" pitchFamily="2" charset="0"/>
              </a:rPr>
              <a:t>Power BI dashboard with :</a:t>
            </a:r>
          </a:p>
          <a:p>
            <a:pPr marL="285750" indent="-285750">
              <a:lnSpc>
                <a:spcPct val="150000"/>
              </a:lnSpc>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Product-wise sentiment analysis</a:t>
            </a:r>
          </a:p>
          <a:p>
            <a:pPr marL="285750" indent="-285750">
              <a:lnSpc>
                <a:spcPct val="150000"/>
              </a:lnSpc>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Region-wise preferences</a:t>
            </a:r>
          </a:p>
          <a:p>
            <a:pPr marL="285750" indent="-285750">
              <a:lnSpc>
                <a:spcPct val="150000"/>
              </a:lnSpc>
              <a:buFont typeface="Wingdings" panose="05000000000000000000" pitchFamily="2" charset="2"/>
              <a:buChar char="Ø"/>
            </a:pPr>
            <a:r>
              <a:rPr lang="en-US" sz="1600" dirty="0">
                <a:latin typeface="Poppins Medium" panose="00000600000000000000" pitchFamily="2" charset="0"/>
                <a:cs typeface="Poppins Medium" panose="00000600000000000000" pitchFamily="2" charset="0"/>
              </a:rPr>
              <a:t>Time-based sentiment trends</a:t>
            </a:r>
          </a:p>
          <a:p>
            <a:endParaRPr lang="en-IN" sz="16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AE4BEDA9-C863-55A1-4B6F-F4D80F0E4226}"/>
              </a:ext>
            </a:extLst>
          </p:cNvPr>
          <p:cNvPicPr>
            <a:picLocks noChangeAspect="1"/>
          </p:cNvPicPr>
          <p:nvPr/>
        </p:nvPicPr>
        <p:blipFill>
          <a:blip r:embed="rId4"/>
          <a:stretch>
            <a:fillRect/>
          </a:stretch>
        </p:blipFill>
        <p:spPr>
          <a:xfrm>
            <a:off x="7627365" y="893815"/>
            <a:ext cx="750748" cy="750748"/>
          </a:xfrm>
          <a:prstGeom prst="rect">
            <a:avLst/>
          </a:prstGeom>
        </p:spPr>
      </p:pic>
    </p:spTree>
    <p:extLst>
      <p:ext uri="{BB962C8B-B14F-4D97-AF65-F5344CB8AC3E}">
        <p14:creationId xmlns:p14="http://schemas.microsoft.com/office/powerpoint/2010/main" val="12677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A242-B20F-E0D5-975C-BC4FAA4C7BAF}"/>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sp>
        <p:nvSpPr>
          <p:cNvPr id="9" name="TextBox 8">
            <a:extLst>
              <a:ext uri="{FF2B5EF4-FFF2-40B4-BE49-F238E27FC236}">
                <a16:creationId xmlns:a16="http://schemas.microsoft.com/office/drawing/2014/main" id="{12935596-B527-4710-202A-F5BB647EB95D}"/>
              </a:ext>
            </a:extLst>
          </p:cNvPr>
          <p:cNvSpPr txBox="1"/>
          <p:nvPr/>
        </p:nvSpPr>
        <p:spPr>
          <a:xfrm>
            <a:off x="356870" y="1916188"/>
            <a:ext cx="5739130" cy="523220"/>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latin typeface="Poppins Medium" panose="00000600000000000000" pitchFamily="2" charset="0"/>
                <a:cs typeface="Poppins Medium" panose="00000600000000000000" pitchFamily="2" charset="0"/>
              </a:rPr>
              <a:t>Food Delivery Trend Analysis</a:t>
            </a:r>
          </a:p>
        </p:txBody>
      </p:sp>
      <p:sp>
        <p:nvSpPr>
          <p:cNvPr id="10" name="TextBox 9">
            <a:extLst>
              <a:ext uri="{FF2B5EF4-FFF2-40B4-BE49-F238E27FC236}">
                <a16:creationId xmlns:a16="http://schemas.microsoft.com/office/drawing/2014/main" id="{CDA971F8-E425-C966-6426-FD70562447DA}"/>
              </a:ext>
            </a:extLst>
          </p:cNvPr>
          <p:cNvSpPr txBox="1"/>
          <p:nvPr/>
        </p:nvSpPr>
        <p:spPr>
          <a:xfrm>
            <a:off x="6929922" y="1579713"/>
            <a:ext cx="4905208" cy="5386090"/>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Key Insights :</a:t>
            </a:r>
          </a:p>
          <a:p>
            <a:pPr algn="ctr"/>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City-Wise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Pune (3.55) &amp; Mumbai (3.57) are the lowest → signals need for service/menu improvement.</a:t>
            </a:r>
          </a:p>
          <a:p>
            <a:pPr lvl="1"/>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Price Category Distribution</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64.9% of restaurants fall in low price → highly price-sensitive market.</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Only 2.28% restaurants serve premium segment → untapped opportunity for premium offerings.</a:t>
            </a:r>
          </a:p>
          <a:p>
            <a:pPr marL="742950" lvl="1" indent="-285750">
              <a:buFont typeface="Arial" panose="020B0604020202020204" pitchFamily="34" charset="0"/>
              <a:buChar char="•"/>
            </a:pPr>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Cuisines Popularity</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High demand in Indian metros, but over-saturation risk in Chinese category.</a:t>
            </a:r>
          </a:p>
          <a:p>
            <a:pPr lvl="1"/>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Delivery Time &amp;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Faster delivery = higher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Poor/slow delivery time strongly reduces customer satisfaction.</a:t>
            </a:r>
          </a:p>
          <a:p>
            <a:endParaRPr lang="en-IN" dirty="0"/>
          </a:p>
        </p:txBody>
      </p:sp>
      <p:pic>
        <p:nvPicPr>
          <p:cNvPr id="7" name="Picture 6">
            <a:extLst>
              <a:ext uri="{FF2B5EF4-FFF2-40B4-BE49-F238E27FC236}">
                <a16:creationId xmlns:a16="http://schemas.microsoft.com/office/drawing/2014/main" id="{F624C023-DCCC-1B46-0395-DE1D980BBA18}"/>
              </a:ext>
            </a:extLst>
          </p:cNvPr>
          <p:cNvPicPr>
            <a:picLocks noChangeAspect="1"/>
          </p:cNvPicPr>
          <p:nvPr/>
        </p:nvPicPr>
        <p:blipFill>
          <a:blip r:embed="rId2"/>
          <a:stretch>
            <a:fillRect/>
          </a:stretch>
        </p:blipFill>
        <p:spPr>
          <a:xfrm>
            <a:off x="356870" y="2732361"/>
            <a:ext cx="6048756" cy="3372463"/>
          </a:xfrm>
          <a:prstGeom prst="rect">
            <a:avLst/>
          </a:prstGeom>
        </p:spPr>
      </p:pic>
    </p:spTree>
    <p:extLst>
      <p:ext uri="{BB962C8B-B14F-4D97-AF65-F5344CB8AC3E}">
        <p14:creationId xmlns:p14="http://schemas.microsoft.com/office/powerpoint/2010/main" val="3109401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271790-B74F-E304-345C-4460328C97D3}"/>
              </a:ext>
            </a:extLst>
          </p:cNvPr>
          <p:cNvPicPr>
            <a:picLocks noChangeAspect="1"/>
          </p:cNvPicPr>
          <p:nvPr/>
        </p:nvPicPr>
        <p:blipFill>
          <a:blip r:embed="rId2"/>
          <a:stretch>
            <a:fillRect/>
          </a:stretch>
        </p:blipFill>
        <p:spPr>
          <a:xfrm>
            <a:off x="325554" y="2612184"/>
            <a:ext cx="6114575" cy="3798447"/>
          </a:xfrm>
          <a:prstGeom prst="rect">
            <a:avLst/>
          </a:prstGeom>
          <a:ln w="38100">
            <a:solidFill>
              <a:schemeClr val="accent1">
                <a:lumMod val="60000"/>
                <a:lumOff val="40000"/>
              </a:schemeClr>
            </a:solidFill>
          </a:ln>
        </p:spPr>
      </p:pic>
      <p:sp>
        <p:nvSpPr>
          <p:cNvPr id="3" name="Title 1">
            <a:extLst>
              <a:ext uri="{FF2B5EF4-FFF2-40B4-BE49-F238E27FC236}">
                <a16:creationId xmlns:a16="http://schemas.microsoft.com/office/drawing/2014/main" id="{23E830FF-CA17-D65B-533E-9990AA94D47F}"/>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sp>
        <p:nvSpPr>
          <p:cNvPr id="4" name="TextBox 3">
            <a:extLst>
              <a:ext uri="{FF2B5EF4-FFF2-40B4-BE49-F238E27FC236}">
                <a16:creationId xmlns:a16="http://schemas.microsoft.com/office/drawing/2014/main" id="{DEE53DE8-2CC5-0B53-BBFF-74AA166E0BE4}"/>
              </a:ext>
            </a:extLst>
          </p:cNvPr>
          <p:cNvSpPr txBox="1"/>
          <p:nvPr/>
        </p:nvSpPr>
        <p:spPr>
          <a:xfrm>
            <a:off x="325554" y="1798862"/>
            <a:ext cx="5041040" cy="523220"/>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latin typeface="Poppins Medium" panose="00000600000000000000" pitchFamily="2" charset="0"/>
                <a:cs typeface="Poppins Medium" panose="00000600000000000000" pitchFamily="2" charset="0"/>
              </a:rPr>
              <a:t>Key Influencers</a:t>
            </a:r>
          </a:p>
        </p:txBody>
      </p:sp>
      <p:sp>
        <p:nvSpPr>
          <p:cNvPr id="5" name="TextBox 4">
            <a:extLst>
              <a:ext uri="{FF2B5EF4-FFF2-40B4-BE49-F238E27FC236}">
                <a16:creationId xmlns:a16="http://schemas.microsoft.com/office/drawing/2014/main" id="{2AC8759B-2796-B478-F975-EBA1F57742BE}"/>
              </a:ext>
            </a:extLst>
          </p:cNvPr>
          <p:cNvSpPr txBox="1"/>
          <p:nvPr/>
        </p:nvSpPr>
        <p:spPr>
          <a:xfrm>
            <a:off x="7069393" y="1993292"/>
            <a:ext cx="4797053" cy="4001095"/>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Key Insights :</a:t>
            </a:r>
          </a:p>
          <a:p>
            <a:pPr algn="ctr"/>
            <a:endParaRPr lang="en-US" sz="20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Food Categories Linked to Poor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Bakery Desserts → 2.48x more likely to receive poor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Turkish &amp; Indian Chinese food → consistently underperforming in customer feedback.</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Cafes &amp; low-cost bakery items also prone to dissatisfaction.</a:t>
            </a:r>
          </a:p>
          <a:p>
            <a:pPr lvl="1"/>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Price &amp; Quality Issue</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Lower price ranges are associated with poorer feedback, possibly due to compromises in quality or service.</a:t>
            </a:r>
          </a:p>
          <a:p>
            <a:endParaRPr lang="en-IN" dirty="0"/>
          </a:p>
        </p:txBody>
      </p:sp>
    </p:spTree>
    <p:extLst>
      <p:ext uri="{BB962C8B-B14F-4D97-AF65-F5344CB8AC3E}">
        <p14:creationId xmlns:p14="http://schemas.microsoft.com/office/powerpoint/2010/main" val="332776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00DB6-2049-D09F-9B6B-F5332261CC5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7C32C68-5E05-725F-A362-38DD9DEA4E41}"/>
              </a:ext>
            </a:extLst>
          </p:cNvPr>
          <p:cNvSpPr>
            <a:spLocks noGrp="1"/>
          </p:cNvSpPr>
          <p:nvPr>
            <p:ph type="title"/>
          </p:nvPr>
        </p:nvSpPr>
        <p:spPr>
          <a:xfrm>
            <a:off x="581192" y="786580"/>
            <a:ext cx="11029616" cy="626609"/>
          </a:xfrm>
        </p:spPr>
        <p:txBody>
          <a:bodyPr>
            <a:noAutofit/>
          </a:bodyPr>
          <a:lstStyle/>
          <a:p>
            <a:pPr algn="ctr"/>
            <a:r>
              <a:rPr lang="en-IN" sz="4000" dirty="0"/>
              <a:t>Dashboard overview</a:t>
            </a:r>
          </a:p>
        </p:txBody>
      </p:sp>
      <p:pic>
        <p:nvPicPr>
          <p:cNvPr id="4" name="Picture 3">
            <a:extLst>
              <a:ext uri="{FF2B5EF4-FFF2-40B4-BE49-F238E27FC236}">
                <a16:creationId xmlns:a16="http://schemas.microsoft.com/office/drawing/2014/main" id="{330804F5-961C-80BE-D4C3-FE7B97FE3F6D}"/>
              </a:ext>
            </a:extLst>
          </p:cNvPr>
          <p:cNvPicPr>
            <a:picLocks noChangeAspect="1"/>
          </p:cNvPicPr>
          <p:nvPr/>
        </p:nvPicPr>
        <p:blipFill>
          <a:blip r:embed="rId2"/>
          <a:stretch>
            <a:fillRect/>
          </a:stretch>
        </p:blipFill>
        <p:spPr>
          <a:xfrm>
            <a:off x="356870" y="2674374"/>
            <a:ext cx="5975813" cy="3736259"/>
          </a:xfrm>
          <a:prstGeom prst="rect">
            <a:avLst/>
          </a:prstGeom>
          <a:ln w="38100">
            <a:solidFill>
              <a:schemeClr val="accent1">
                <a:lumMod val="60000"/>
                <a:lumOff val="40000"/>
              </a:schemeClr>
            </a:solidFill>
          </a:ln>
        </p:spPr>
      </p:pic>
      <p:sp>
        <p:nvSpPr>
          <p:cNvPr id="5" name="TextBox 4">
            <a:extLst>
              <a:ext uri="{FF2B5EF4-FFF2-40B4-BE49-F238E27FC236}">
                <a16:creationId xmlns:a16="http://schemas.microsoft.com/office/drawing/2014/main" id="{C9F93C97-8847-564C-86BF-812E205540D5}"/>
              </a:ext>
            </a:extLst>
          </p:cNvPr>
          <p:cNvSpPr txBox="1"/>
          <p:nvPr/>
        </p:nvSpPr>
        <p:spPr>
          <a:xfrm>
            <a:off x="356870" y="1782171"/>
            <a:ext cx="5041040" cy="523220"/>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latin typeface="Poppins Medium" panose="00000600000000000000" pitchFamily="2" charset="0"/>
                <a:cs typeface="Poppins Medium" panose="00000600000000000000" pitchFamily="2" charset="0"/>
              </a:rPr>
              <a:t>Decomposition Tree</a:t>
            </a:r>
          </a:p>
        </p:txBody>
      </p:sp>
      <p:sp>
        <p:nvSpPr>
          <p:cNvPr id="6" name="TextBox 5">
            <a:extLst>
              <a:ext uri="{FF2B5EF4-FFF2-40B4-BE49-F238E27FC236}">
                <a16:creationId xmlns:a16="http://schemas.microsoft.com/office/drawing/2014/main" id="{1304F520-FB6D-81F5-56D0-4AA3DA8793A4}"/>
              </a:ext>
            </a:extLst>
          </p:cNvPr>
          <p:cNvSpPr txBox="1"/>
          <p:nvPr/>
        </p:nvSpPr>
        <p:spPr>
          <a:xfrm>
            <a:off x="6607277" y="1687354"/>
            <a:ext cx="5227853" cy="5170646"/>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Key Insights :</a:t>
            </a:r>
          </a:p>
          <a:p>
            <a:pPr algn="ctr"/>
            <a:endParaRPr lang="en-US" sz="20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City-Level Pricing Differences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Surat has the lowest average price (275), while other cities like Hyderabad (324) and Ahmedabad (321) are higher.</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Indicates regional pricing sensitivity — what works in one city may not in another.</a:t>
            </a:r>
          </a:p>
          <a:p>
            <a:pPr marL="742950" lvl="1" indent="-285750">
              <a:buFont typeface="Wingdings" panose="05000000000000000000" pitchFamily="2" charset="2"/>
              <a:buChar char="ü"/>
            </a:pPr>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Impact of Price Categories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High-priced restaurants (~820 average) consistently earn better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Medium and Low-price categories often correlate with average to poor reviews.</a:t>
            </a:r>
          </a:p>
          <a:p>
            <a:pPr marL="742950" lvl="1" indent="-285750">
              <a:buFont typeface="Wingdings" panose="05000000000000000000" pitchFamily="2" charset="2"/>
              <a:buChar char="ü"/>
            </a:pPr>
            <a:endParaRPr lang="en-US" sz="1400"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sz="1600" b="1" dirty="0">
                <a:latin typeface="Poppins Medium" panose="00000600000000000000" pitchFamily="2" charset="0"/>
                <a:cs typeface="Poppins Medium" panose="00000600000000000000" pitchFamily="2" charset="0"/>
              </a:rPr>
              <a:t>Food Types That Drive Good Ratings</a:t>
            </a:r>
            <a:endParaRPr lang="en-US" sz="1600" dirty="0">
              <a:latin typeface="Poppins Medium" panose="00000600000000000000" pitchFamily="2" charset="0"/>
              <a:cs typeface="Poppins Medium" panose="00000600000000000000" pitchFamily="2" charset="0"/>
            </a:endParaRP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Seafood and Healthy Food under High Price earn excellent ratings.</a:t>
            </a:r>
          </a:p>
          <a:p>
            <a:pPr marL="742950" lvl="1" indent="-285750">
              <a:buFont typeface="Wingdings" panose="05000000000000000000" pitchFamily="2" charset="2"/>
              <a:buChar char="ü"/>
            </a:pPr>
            <a:r>
              <a:rPr lang="en-US" sz="1400" dirty="0">
                <a:latin typeface="Poppins Medium" panose="00000600000000000000" pitchFamily="2" charset="0"/>
                <a:cs typeface="Poppins Medium" panose="00000600000000000000" pitchFamily="2" charset="0"/>
              </a:rPr>
              <a:t>Suggests customers are willing to pay more for premium, health-focused, and niche food types.</a:t>
            </a:r>
          </a:p>
          <a:p>
            <a:endParaRPr lang="en-IN" dirty="0"/>
          </a:p>
        </p:txBody>
      </p:sp>
    </p:spTree>
    <p:extLst>
      <p:ext uri="{BB962C8B-B14F-4D97-AF65-F5344CB8AC3E}">
        <p14:creationId xmlns:p14="http://schemas.microsoft.com/office/powerpoint/2010/main" val="416632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{0BD6B411-DC5F-40FE-9B12-29685AD5A1B4}tf56535239_win32</Template>
  <TotalTime>2106</TotalTime>
  <Words>644</Words>
  <Application>Microsoft Office PowerPoint</Application>
  <PresentationFormat>Widescreen</PresentationFormat>
  <Paragraphs>87</Paragraphs>
  <Slides>11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Arial Black</vt:lpstr>
      <vt:lpstr>Calibri</vt:lpstr>
      <vt:lpstr>Franklin Gothic Book</vt:lpstr>
      <vt:lpstr>Franklin Gothic Demi</vt:lpstr>
      <vt:lpstr>Montserrat ExtraBold</vt:lpstr>
      <vt:lpstr>Poppins Medium</vt:lpstr>
      <vt:lpstr>Wingdings</vt:lpstr>
      <vt:lpstr>Wingdings 2</vt:lpstr>
      <vt:lpstr>DividendVTI</vt:lpstr>
      <vt:lpstr>Team : 06</vt:lpstr>
      <vt:lpstr>Team Members</vt:lpstr>
      <vt:lpstr>Project Introduction</vt:lpstr>
      <vt:lpstr>Project Overview</vt:lpstr>
      <vt:lpstr>Key Features</vt:lpstr>
      <vt:lpstr>Milestones</vt:lpstr>
      <vt:lpstr>Dashboard overview</vt:lpstr>
      <vt:lpstr>Dashboard overview</vt:lpstr>
      <vt:lpstr>Dashboard overview</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sanskar choudhari</dc:creator>
  <cp:lastModifiedBy>sanskar choudhari</cp:lastModifiedBy>
  <cp:revision>3</cp:revision>
  <dcterms:created xsi:type="dcterms:W3CDTF">2025-08-29T05:33:12Z</dcterms:created>
  <dcterms:modified xsi:type="dcterms:W3CDTF">2025-10-10T11:24:46Z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